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85" r:id="rId6"/>
    <p:sldId id="260" r:id="rId7"/>
    <p:sldId id="261" r:id="rId8"/>
    <p:sldId id="262" r:id="rId9"/>
    <p:sldId id="263" r:id="rId10"/>
    <p:sldId id="286"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9" r:id="rId26"/>
    <p:sldId id="280" r:id="rId27"/>
    <p:sldId id="281" r:id="rId28"/>
    <p:sldId id="283" r:id="rId29"/>
    <p:sldId id="290" r:id="rId30"/>
    <p:sldId id="291" r:id="rId31"/>
    <p:sldId id="292" r:id="rId32"/>
    <p:sldId id="294" r:id="rId33"/>
    <p:sldId id="295" r:id="rId34"/>
    <p:sldId id="296" r:id="rId35"/>
    <p:sldId id="284" r:id="rId3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59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2348A0B8-A08B-4D33-8150-E252A78C4F8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 xmlns:a16="http://schemas.microsoft.com/office/drawing/2014/main" id="{79067512-F05D-4094-946E-6FAFDF2C1E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 xmlns:a16="http://schemas.microsoft.com/office/drawing/2014/main" id="{22438AB3-5458-4A94-9559-95494702D6CC}"/>
              </a:ext>
            </a:extLst>
          </p:cNvPr>
          <p:cNvSpPr>
            <a:spLocks noGrp="1"/>
          </p:cNvSpPr>
          <p:nvPr>
            <p:ph type="dt" sz="half" idx="10"/>
          </p:nvPr>
        </p:nvSpPr>
        <p:spPr/>
        <p:txBody>
          <a:bodyPr/>
          <a:lstStyle/>
          <a:p>
            <a:fld id="{60AB793A-B8F0-40BF-B1A9-095AEC5C4E71}" type="datetimeFigureOut">
              <a:rPr lang="zh-TW" altLang="en-US" smtClean="0"/>
              <a:t>2024/5/29</a:t>
            </a:fld>
            <a:endParaRPr lang="zh-TW" altLang="en-US"/>
          </a:p>
        </p:txBody>
      </p:sp>
      <p:sp>
        <p:nvSpPr>
          <p:cNvPr id="5" name="頁尾版面配置區 4">
            <a:extLst>
              <a:ext uri="{FF2B5EF4-FFF2-40B4-BE49-F238E27FC236}">
                <a16:creationId xmlns="" xmlns:a16="http://schemas.microsoft.com/office/drawing/2014/main" id="{39FD3951-E845-4317-932C-961D4E6312C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 xmlns:a16="http://schemas.microsoft.com/office/drawing/2014/main" id="{B0ADF848-47E2-49F2-9219-65B9DB440055}"/>
              </a:ext>
            </a:extLst>
          </p:cNvPr>
          <p:cNvSpPr>
            <a:spLocks noGrp="1"/>
          </p:cNvSpPr>
          <p:nvPr>
            <p:ph type="sldNum" sz="quarter" idx="12"/>
          </p:nvPr>
        </p:nvSpPr>
        <p:spPr/>
        <p:txBody>
          <a:bodyPr/>
          <a:lstStyle/>
          <a:p>
            <a:fld id="{3AB30940-71B0-49FB-BF94-966DF762D008}" type="slidenum">
              <a:rPr lang="zh-TW" altLang="en-US" smtClean="0"/>
              <a:t>‹#›</a:t>
            </a:fld>
            <a:endParaRPr lang="zh-TW" altLang="en-US"/>
          </a:p>
        </p:txBody>
      </p:sp>
    </p:spTree>
    <p:extLst>
      <p:ext uri="{BB962C8B-B14F-4D97-AF65-F5344CB8AC3E}">
        <p14:creationId xmlns:p14="http://schemas.microsoft.com/office/powerpoint/2010/main" val="3890404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46BA664F-90EC-42BB-85C8-0DCB99B13B7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 xmlns:a16="http://schemas.microsoft.com/office/drawing/2014/main" id="{CCE7C340-DB52-42FC-BE14-2AEC0EA85AC2}"/>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 xmlns:a16="http://schemas.microsoft.com/office/drawing/2014/main" id="{0A15EA32-E143-4A40-BD11-4AEF879327FF}"/>
              </a:ext>
            </a:extLst>
          </p:cNvPr>
          <p:cNvSpPr>
            <a:spLocks noGrp="1"/>
          </p:cNvSpPr>
          <p:nvPr>
            <p:ph type="dt" sz="half" idx="10"/>
          </p:nvPr>
        </p:nvSpPr>
        <p:spPr/>
        <p:txBody>
          <a:bodyPr/>
          <a:lstStyle/>
          <a:p>
            <a:fld id="{60AB793A-B8F0-40BF-B1A9-095AEC5C4E71}" type="datetimeFigureOut">
              <a:rPr lang="zh-TW" altLang="en-US" smtClean="0"/>
              <a:t>2024/5/29</a:t>
            </a:fld>
            <a:endParaRPr lang="zh-TW" altLang="en-US"/>
          </a:p>
        </p:txBody>
      </p:sp>
      <p:sp>
        <p:nvSpPr>
          <p:cNvPr id="5" name="頁尾版面配置區 4">
            <a:extLst>
              <a:ext uri="{FF2B5EF4-FFF2-40B4-BE49-F238E27FC236}">
                <a16:creationId xmlns="" xmlns:a16="http://schemas.microsoft.com/office/drawing/2014/main" id="{2557CBAE-2582-406E-A69B-DDAD0280D49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 xmlns:a16="http://schemas.microsoft.com/office/drawing/2014/main" id="{5897D1ED-97D5-4444-B043-62A9ABE576B4}"/>
              </a:ext>
            </a:extLst>
          </p:cNvPr>
          <p:cNvSpPr>
            <a:spLocks noGrp="1"/>
          </p:cNvSpPr>
          <p:nvPr>
            <p:ph type="sldNum" sz="quarter" idx="12"/>
          </p:nvPr>
        </p:nvSpPr>
        <p:spPr/>
        <p:txBody>
          <a:bodyPr/>
          <a:lstStyle/>
          <a:p>
            <a:fld id="{3AB30940-71B0-49FB-BF94-966DF762D008}" type="slidenum">
              <a:rPr lang="zh-TW" altLang="en-US" smtClean="0"/>
              <a:t>‹#›</a:t>
            </a:fld>
            <a:endParaRPr lang="zh-TW" altLang="en-US"/>
          </a:p>
        </p:txBody>
      </p:sp>
    </p:spTree>
    <p:extLst>
      <p:ext uri="{BB962C8B-B14F-4D97-AF65-F5344CB8AC3E}">
        <p14:creationId xmlns:p14="http://schemas.microsoft.com/office/powerpoint/2010/main" val="4282474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 xmlns:a16="http://schemas.microsoft.com/office/drawing/2014/main" id="{331E4C2E-E01A-4C07-B8C8-66A704297528}"/>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 xmlns:a16="http://schemas.microsoft.com/office/drawing/2014/main" id="{D81D5F35-9CF5-4AEF-BB7E-32680BF1DD0A}"/>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 xmlns:a16="http://schemas.microsoft.com/office/drawing/2014/main" id="{93B6AE8E-9CA3-4B22-8FE3-488A35BA31BD}"/>
              </a:ext>
            </a:extLst>
          </p:cNvPr>
          <p:cNvSpPr>
            <a:spLocks noGrp="1"/>
          </p:cNvSpPr>
          <p:nvPr>
            <p:ph type="dt" sz="half" idx="10"/>
          </p:nvPr>
        </p:nvSpPr>
        <p:spPr/>
        <p:txBody>
          <a:bodyPr/>
          <a:lstStyle/>
          <a:p>
            <a:fld id="{60AB793A-B8F0-40BF-B1A9-095AEC5C4E71}" type="datetimeFigureOut">
              <a:rPr lang="zh-TW" altLang="en-US" smtClean="0"/>
              <a:t>2024/5/29</a:t>
            </a:fld>
            <a:endParaRPr lang="zh-TW" altLang="en-US"/>
          </a:p>
        </p:txBody>
      </p:sp>
      <p:sp>
        <p:nvSpPr>
          <p:cNvPr id="5" name="頁尾版面配置區 4">
            <a:extLst>
              <a:ext uri="{FF2B5EF4-FFF2-40B4-BE49-F238E27FC236}">
                <a16:creationId xmlns="" xmlns:a16="http://schemas.microsoft.com/office/drawing/2014/main" id="{D90F5E54-D129-4A18-9B05-A75B85B72ED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 xmlns:a16="http://schemas.microsoft.com/office/drawing/2014/main" id="{24939DAF-64D1-48F9-BE91-1CCFCC383466}"/>
              </a:ext>
            </a:extLst>
          </p:cNvPr>
          <p:cNvSpPr>
            <a:spLocks noGrp="1"/>
          </p:cNvSpPr>
          <p:nvPr>
            <p:ph type="sldNum" sz="quarter" idx="12"/>
          </p:nvPr>
        </p:nvSpPr>
        <p:spPr/>
        <p:txBody>
          <a:bodyPr/>
          <a:lstStyle/>
          <a:p>
            <a:fld id="{3AB30940-71B0-49FB-BF94-966DF762D008}" type="slidenum">
              <a:rPr lang="zh-TW" altLang="en-US" smtClean="0"/>
              <a:t>‹#›</a:t>
            </a:fld>
            <a:endParaRPr lang="zh-TW" altLang="en-US"/>
          </a:p>
        </p:txBody>
      </p:sp>
    </p:spTree>
    <p:extLst>
      <p:ext uri="{BB962C8B-B14F-4D97-AF65-F5344CB8AC3E}">
        <p14:creationId xmlns:p14="http://schemas.microsoft.com/office/powerpoint/2010/main" val="2137043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840E849-4F40-4317-9DE0-C0BF57D5D0F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 xmlns:a16="http://schemas.microsoft.com/office/drawing/2014/main" id="{E0ED2CF5-CC4C-4C2E-A285-5C996919FAE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 xmlns:a16="http://schemas.microsoft.com/office/drawing/2014/main" id="{DF31E5D7-078E-4927-8A81-E81401826B18}"/>
              </a:ext>
            </a:extLst>
          </p:cNvPr>
          <p:cNvSpPr>
            <a:spLocks noGrp="1"/>
          </p:cNvSpPr>
          <p:nvPr>
            <p:ph type="dt" sz="half" idx="10"/>
          </p:nvPr>
        </p:nvSpPr>
        <p:spPr/>
        <p:txBody>
          <a:bodyPr/>
          <a:lstStyle/>
          <a:p>
            <a:fld id="{60AB793A-B8F0-40BF-B1A9-095AEC5C4E71}" type="datetimeFigureOut">
              <a:rPr lang="zh-TW" altLang="en-US" smtClean="0"/>
              <a:t>2024/5/29</a:t>
            </a:fld>
            <a:endParaRPr lang="zh-TW" altLang="en-US"/>
          </a:p>
        </p:txBody>
      </p:sp>
      <p:sp>
        <p:nvSpPr>
          <p:cNvPr id="5" name="頁尾版面配置區 4">
            <a:extLst>
              <a:ext uri="{FF2B5EF4-FFF2-40B4-BE49-F238E27FC236}">
                <a16:creationId xmlns="" xmlns:a16="http://schemas.microsoft.com/office/drawing/2014/main" id="{1ED531B8-D5B7-46C1-A4F4-04E54B1F7C0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 xmlns:a16="http://schemas.microsoft.com/office/drawing/2014/main" id="{1334F3FC-8D6B-430D-9D0A-2460E5ED3E8A}"/>
              </a:ext>
            </a:extLst>
          </p:cNvPr>
          <p:cNvSpPr>
            <a:spLocks noGrp="1"/>
          </p:cNvSpPr>
          <p:nvPr>
            <p:ph type="sldNum" sz="quarter" idx="12"/>
          </p:nvPr>
        </p:nvSpPr>
        <p:spPr/>
        <p:txBody>
          <a:bodyPr/>
          <a:lstStyle/>
          <a:p>
            <a:fld id="{3AB30940-71B0-49FB-BF94-966DF762D008}" type="slidenum">
              <a:rPr lang="zh-TW" altLang="en-US" smtClean="0"/>
              <a:t>‹#›</a:t>
            </a:fld>
            <a:endParaRPr lang="zh-TW" altLang="en-US"/>
          </a:p>
        </p:txBody>
      </p:sp>
    </p:spTree>
    <p:extLst>
      <p:ext uri="{BB962C8B-B14F-4D97-AF65-F5344CB8AC3E}">
        <p14:creationId xmlns:p14="http://schemas.microsoft.com/office/powerpoint/2010/main" val="1811969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31059BF-23C3-4C1A-BDAE-FE303DDE7F1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 xmlns:a16="http://schemas.microsoft.com/office/drawing/2014/main" id="{C0C027CE-9C63-4363-A084-6882F7217D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 xmlns:a16="http://schemas.microsoft.com/office/drawing/2014/main" id="{A5D7C6AA-09FD-46AE-B8A9-A7FA79F850A2}"/>
              </a:ext>
            </a:extLst>
          </p:cNvPr>
          <p:cNvSpPr>
            <a:spLocks noGrp="1"/>
          </p:cNvSpPr>
          <p:nvPr>
            <p:ph type="dt" sz="half" idx="10"/>
          </p:nvPr>
        </p:nvSpPr>
        <p:spPr/>
        <p:txBody>
          <a:bodyPr/>
          <a:lstStyle/>
          <a:p>
            <a:fld id="{60AB793A-B8F0-40BF-B1A9-095AEC5C4E71}" type="datetimeFigureOut">
              <a:rPr lang="zh-TW" altLang="en-US" smtClean="0"/>
              <a:t>2024/5/29</a:t>
            </a:fld>
            <a:endParaRPr lang="zh-TW" altLang="en-US"/>
          </a:p>
        </p:txBody>
      </p:sp>
      <p:sp>
        <p:nvSpPr>
          <p:cNvPr id="5" name="頁尾版面配置區 4">
            <a:extLst>
              <a:ext uri="{FF2B5EF4-FFF2-40B4-BE49-F238E27FC236}">
                <a16:creationId xmlns="" xmlns:a16="http://schemas.microsoft.com/office/drawing/2014/main" id="{5B9E31C6-8DDB-41A6-98F8-F80D3F78245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 xmlns:a16="http://schemas.microsoft.com/office/drawing/2014/main" id="{06E312A7-BCD4-4667-B5A4-16F5DD39B164}"/>
              </a:ext>
            </a:extLst>
          </p:cNvPr>
          <p:cNvSpPr>
            <a:spLocks noGrp="1"/>
          </p:cNvSpPr>
          <p:nvPr>
            <p:ph type="sldNum" sz="quarter" idx="12"/>
          </p:nvPr>
        </p:nvSpPr>
        <p:spPr/>
        <p:txBody>
          <a:bodyPr/>
          <a:lstStyle/>
          <a:p>
            <a:fld id="{3AB30940-71B0-49FB-BF94-966DF762D008}" type="slidenum">
              <a:rPr lang="zh-TW" altLang="en-US" smtClean="0"/>
              <a:t>‹#›</a:t>
            </a:fld>
            <a:endParaRPr lang="zh-TW" altLang="en-US"/>
          </a:p>
        </p:txBody>
      </p:sp>
    </p:spTree>
    <p:extLst>
      <p:ext uri="{BB962C8B-B14F-4D97-AF65-F5344CB8AC3E}">
        <p14:creationId xmlns:p14="http://schemas.microsoft.com/office/powerpoint/2010/main" val="2772947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D534D01-D4AA-40F3-B1D5-3240856049B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 xmlns:a16="http://schemas.microsoft.com/office/drawing/2014/main" id="{3530F34D-6971-4EDE-82B9-9C8F54CC5E49}"/>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 xmlns:a16="http://schemas.microsoft.com/office/drawing/2014/main" id="{5D401214-C86D-4196-8FB4-62B08DA18670}"/>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 xmlns:a16="http://schemas.microsoft.com/office/drawing/2014/main" id="{75304E7D-8276-44E3-BCED-147E10A765D2}"/>
              </a:ext>
            </a:extLst>
          </p:cNvPr>
          <p:cNvSpPr>
            <a:spLocks noGrp="1"/>
          </p:cNvSpPr>
          <p:nvPr>
            <p:ph type="dt" sz="half" idx="10"/>
          </p:nvPr>
        </p:nvSpPr>
        <p:spPr/>
        <p:txBody>
          <a:bodyPr/>
          <a:lstStyle/>
          <a:p>
            <a:fld id="{60AB793A-B8F0-40BF-B1A9-095AEC5C4E71}" type="datetimeFigureOut">
              <a:rPr lang="zh-TW" altLang="en-US" smtClean="0"/>
              <a:t>2024/5/29</a:t>
            </a:fld>
            <a:endParaRPr lang="zh-TW" altLang="en-US"/>
          </a:p>
        </p:txBody>
      </p:sp>
      <p:sp>
        <p:nvSpPr>
          <p:cNvPr id="6" name="頁尾版面配置區 5">
            <a:extLst>
              <a:ext uri="{FF2B5EF4-FFF2-40B4-BE49-F238E27FC236}">
                <a16:creationId xmlns="" xmlns:a16="http://schemas.microsoft.com/office/drawing/2014/main" id="{6EBB84EA-96DC-4FA9-952B-DC6FF9BE325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 xmlns:a16="http://schemas.microsoft.com/office/drawing/2014/main" id="{2C9D659F-BD2F-49EA-BEAF-A899365BFE7F}"/>
              </a:ext>
            </a:extLst>
          </p:cNvPr>
          <p:cNvSpPr>
            <a:spLocks noGrp="1"/>
          </p:cNvSpPr>
          <p:nvPr>
            <p:ph type="sldNum" sz="quarter" idx="12"/>
          </p:nvPr>
        </p:nvSpPr>
        <p:spPr/>
        <p:txBody>
          <a:bodyPr/>
          <a:lstStyle/>
          <a:p>
            <a:fld id="{3AB30940-71B0-49FB-BF94-966DF762D008}" type="slidenum">
              <a:rPr lang="zh-TW" altLang="en-US" smtClean="0"/>
              <a:t>‹#›</a:t>
            </a:fld>
            <a:endParaRPr lang="zh-TW" altLang="en-US"/>
          </a:p>
        </p:txBody>
      </p:sp>
    </p:spTree>
    <p:extLst>
      <p:ext uri="{BB962C8B-B14F-4D97-AF65-F5344CB8AC3E}">
        <p14:creationId xmlns:p14="http://schemas.microsoft.com/office/powerpoint/2010/main" val="3964407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71ADE66A-8425-48D9-B21C-54858435DB08}"/>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 xmlns:a16="http://schemas.microsoft.com/office/drawing/2014/main" id="{49083EF0-2333-4D8F-8268-DA766AC9DC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 xmlns:a16="http://schemas.microsoft.com/office/drawing/2014/main" id="{E0F84905-5AE3-41B5-B95C-BB165703BFF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 xmlns:a16="http://schemas.microsoft.com/office/drawing/2014/main" id="{098A0452-386F-42CF-8BA1-EEE1D70949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 xmlns:a16="http://schemas.microsoft.com/office/drawing/2014/main" id="{E1122E6A-9868-4139-A783-C4C35CD8A48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 xmlns:a16="http://schemas.microsoft.com/office/drawing/2014/main" id="{5EC4116E-6D88-4D2E-89BD-3D400D45F317}"/>
              </a:ext>
            </a:extLst>
          </p:cNvPr>
          <p:cNvSpPr>
            <a:spLocks noGrp="1"/>
          </p:cNvSpPr>
          <p:nvPr>
            <p:ph type="dt" sz="half" idx="10"/>
          </p:nvPr>
        </p:nvSpPr>
        <p:spPr/>
        <p:txBody>
          <a:bodyPr/>
          <a:lstStyle/>
          <a:p>
            <a:fld id="{60AB793A-B8F0-40BF-B1A9-095AEC5C4E71}" type="datetimeFigureOut">
              <a:rPr lang="zh-TW" altLang="en-US" smtClean="0"/>
              <a:t>2024/5/29</a:t>
            </a:fld>
            <a:endParaRPr lang="zh-TW" altLang="en-US"/>
          </a:p>
        </p:txBody>
      </p:sp>
      <p:sp>
        <p:nvSpPr>
          <p:cNvPr id="8" name="頁尾版面配置區 7">
            <a:extLst>
              <a:ext uri="{FF2B5EF4-FFF2-40B4-BE49-F238E27FC236}">
                <a16:creationId xmlns="" xmlns:a16="http://schemas.microsoft.com/office/drawing/2014/main" id="{192B40D9-BA02-4DE1-834A-2FA3656D5CC1}"/>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 xmlns:a16="http://schemas.microsoft.com/office/drawing/2014/main" id="{316222AC-5118-455C-92FB-C718AC30D168}"/>
              </a:ext>
            </a:extLst>
          </p:cNvPr>
          <p:cNvSpPr>
            <a:spLocks noGrp="1"/>
          </p:cNvSpPr>
          <p:nvPr>
            <p:ph type="sldNum" sz="quarter" idx="12"/>
          </p:nvPr>
        </p:nvSpPr>
        <p:spPr/>
        <p:txBody>
          <a:bodyPr/>
          <a:lstStyle/>
          <a:p>
            <a:fld id="{3AB30940-71B0-49FB-BF94-966DF762D008}" type="slidenum">
              <a:rPr lang="zh-TW" altLang="en-US" smtClean="0"/>
              <a:t>‹#›</a:t>
            </a:fld>
            <a:endParaRPr lang="zh-TW" altLang="en-US"/>
          </a:p>
        </p:txBody>
      </p:sp>
    </p:spTree>
    <p:extLst>
      <p:ext uri="{BB962C8B-B14F-4D97-AF65-F5344CB8AC3E}">
        <p14:creationId xmlns:p14="http://schemas.microsoft.com/office/powerpoint/2010/main" val="795355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2627007E-CF7C-435B-ADCB-DBFFA528DBD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 xmlns:a16="http://schemas.microsoft.com/office/drawing/2014/main" id="{DCE52803-9C49-4C13-BF83-C755FE1A00A8}"/>
              </a:ext>
            </a:extLst>
          </p:cNvPr>
          <p:cNvSpPr>
            <a:spLocks noGrp="1"/>
          </p:cNvSpPr>
          <p:nvPr>
            <p:ph type="dt" sz="half" idx="10"/>
          </p:nvPr>
        </p:nvSpPr>
        <p:spPr/>
        <p:txBody>
          <a:bodyPr/>
          <a:lstStyle/>
          <a:p>
            <a:fld id="{60AB793A-B8F0-40BF-B1A9-095AEC5C4E71}" type="datetimeFigureOut">
              <a:rPr lang="zh-TW" altLang="en-US" smtClean="0"/>
              <a:t>2024/5/29</a:t>
            </a:fld>
            <a:endParaRPr lang="zh-TW" altLang="en-US"/>
          </a:p>
        </p:txBody>
      </p:sp>
      <p:sp>
        <p:nvSpPr>
          <p:cNvPr id="4" name="頁尾版面配置區 3">
            <a:extLst>
              <a:ext uri="{FF2B5EF4-FFF2-40B4-BE49-F238E27FC236}">
                <a16:creationId xmlns="" xmlns:a16="http://schemas.microsoft.com/office/drawing/2014/main" id="{5CC43827-F5A4-4270-BE79-AB9D05AE9A43}"/>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 xmlns:a16="http://schemas.microsoft.com/office/drawing/2014/main" id="{2FE9FCB2-18AC-4DA6-AC6D-9259BCBD32C6}"/>
              </a:ext>
            </a:extLst>
          </p:cNvPr>
          <p:cNvSpPr>
            <a:spLocks noGrp="1"/>
          </p:cNvSpPr>
          <p:nvPr>
            <p:ph type="sldNum" sz="quarter" idx="12"/>
          </p:nvPr>
        </p:nvSpPr>
        <p:spPr/>
        <p:txBody>
          <a:bodyPr/>
          <a:lstStyle/>
          <a:p>
            <a:fld id="{3AB30940-71B0-49FB-BF94-966DF762D008}" type="slidenum">
              <a:rPr lang="zh-TW" altLang="en-US" smtClean="0"/>
              <a:t>‹#›</a:t>
            </a:fld>
            <a:endParaRPr lang="zh-TW" altLang="en-US"/>
          </a:p>
        </p:txBody>
      </p:sp>
    </p:spTree>
    <p:extLst>
      <p:ext uri="{BB962C8B-B14F-4D97-AF65-F5344CB8AC3E}">
        <p14:creationId xmlns:p14="http://schemas.microsoft.com/office/powerpoint/2010/main" val="869067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 xmlns:a16="http://schemas.microsoft.com/office/drawing/2014/main" id="{4DFC862C-407E-4255-9E74-C005160DB0F4}"/>
              </a:ext>
            </a:extLst>
          </p:cNvPr>
          <p:cNvSpPr>
            <a:spLocks noGrp="1"/>
          </p:cNvSpPr>
          <p:nvPr>
            <p:ph type="dt" sz="half" idx="10"/>
          </p:nvPr>
        </p:nvSpPr>
        <p:spPr/>
        <p:txBody>
          <a:bodyPr/>
          <a:lstStyle/>
          <a:p>
            <a:fld id="{60AB793A-B8F0-40BF-B1A9-095AEC5C4E71}" type="datetimeFigureOut">
              <a:rPr lang="zh-TW" altLang="en-US" smtClean="0"/>
              <a:t>2024/5/29</a:t>
            </a:fld>
            <a:endParaRPr lang="zh-TW" altLang="en-US"/>
          </a:p>
        </p:txBody>
      </p:sp>
      <p:sp>
        <p:nvSpPr>
          <p:cNvPr id="3" name="頁尾版面配置區 2">
            <a:extLst>
              <a:ext uri="{FF2B5EF4-FFF2-40B4-BE49-F238E27FC236}">
                <a16:creationId xmlns="" xmlns:a16="http://schemas.microsoft.com/office/drawing/2014/main" id="{47265A07-F1F3-4D4F-A120-AF601BF7A8F8}"/>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 xmlns:a16="http://schemas.microsoft.com/office/drawing/2014/main" id="{060201C8-2C4C-4503-90DD-25D1F9039C69}"/>
              </a:ext>
            </a:extLst>
          </p:cNvPr>
          <p:cNvSpPr>
            <a:spLocks noGrp="1"/>
          </p:cNvSpPr>
          <p:nvPr>
            <p:ph type="sldNum" sz="quarter" idx="12"/>
          </p:nvPr>
        </p:nvSpPr>
        <p:spPr/>
        <p:txBody>
          <a:bodyPr/>
          <a:lstStyle/>
          <a:p>
            <a:fld id="{3AB30940-71B0-49FB-BF94-966DF762D008}" type="slidenum">
              <a:rPr lang="zh-TW" altLang="en-US" smtClean="0"/>
              <a:t>‹#›</a:t>
            </a:fld>
            <a:endParaRPr lang="zh-TW" altLang="en-US"/>
          </a:p>
        </p:txBody>
      </p:sp>
    </p:spTree>
    <p:extLst>
      <p:ext uri="{BB962C8B-B14F-4D97-AF65-F5344CB8AC3E}">
        <p14:creationId xmlns:p14="http://schemas.microsoft.com/office/powerpoint/2010/main" val="3173925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484ACA-898A-4F75-9059-5B9E337D579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 xmlns:a16="http://schemas.microsoft.com/office/drawing/2014/main" id="{2B3978A9-A896-46B4-ADA8-9712156F3A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 xmlns:a16="http://schemas.microsoft.com/office/drawing/2014/main" id="{E933F8B5-7489-4B35-AB6F-37164F13F4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 xmlns:a16="http://schemas.microsoft.com/office/drawing/2014/main" id="{3DF28208-7071-47BA-B756-BFD05A38F63A}"/>
              </a:ext>
            </a:extLst>
          </p:cNvPr>
          <p:cNvSpPr>
            <a:spLocks noGrp="1"/>
          </p:cNvSpPr>
          <p:nvPr>
            <p:ph type="dt" sz="half" idx="10"/>
          </p:nvPr>
        </p:nvSpPr>
        <p:spPr/>
        <p:txBody>
          <a:bodyPr/>
          <a:lstStyle/>
          <a:p>
            <a:fld id="{60AB793A-B8F0-40BF-B1A9-095AEC5C4E71}" type="datetimeFigureOut">
              <a:rPr lang="zh-TW" altLang="en-US" smtClean="0"/>
              <a:t>2024/5/29</a:t>
            </a:fld>
            <a:endParaRPr lang="zh-TW" altLang="en-US"/>
          </a:p>
        </p:txBody>
      </p:sp>
      <p:sp>
        <p:nvSpPr>
          <p:cNvPr id="6" name="頁尾版面配置區 5">
            <a:extLst>
              <a:ext uri="{FF2B5EF4-FFF2-40B4-BE49-F238E27FC236}">
                <a16:creationId xmlns="" xmlns:a16="http://schemas.microsoft.com/office/drawing/2014/main" id="{D132FC4B-A003-4106-8308-47C7D2F3D3C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 xmlns:a16="http://schemas.microsoft.com/office/drawing/2014/main" id="{474D2D3E-D912-44CC-8DB6-0DACD4B3F1F6}"/>
              </a:ext>
            </a:extLst>
          </p:cNvPr>
          <p:cNvSpPr>
            <a:spLocks noGrp="1"/>
          </p:cNvSpPr>
          <p:nvPr>
            <p:ph type="sldNum" sz="quarter" idx="12"/>
          </p:nvPr>
        </p:nvSpPr>
        <p:spPr/>
        <p:txBody>
          <a:bodyPr/>
          <a:lstStyle/>
          <a:p>
            <a:fld id="{3AB30940-71B0-49FB-BF94-966DF762D008}" type="slidenum">
              <a:rPr lang="zh-TW" altLang="en-US" smtClean="0"/>
              <a:t>‹#›</a:t>
            </a:fld>
            <a:endParaRPr lang="zh-TW" altLang="en-US"/>
          </a:p>
        </p:txBody>
      </p:sp>
    </p:spTree>
    <p:extLst>
      <p:ext uri="{BB962C8B-B14F-4D97-AF65-F5344CB8AC3E}">
        <p14:creationId xmlns:p14="http://schemas.microsoft.com/office/powerpoint/2010/main" val="4215689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CDAB7D5E-5E69-4B50-A07D-1E64E1017B8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 xmlns:a16="http://schemas.microsoft.com/office/drawing/2014/main" id="{54F6E998-249F-4A48-AE55-356EA66668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 xmlns:a16="http://schemas.microsoft.com/office/drawing/2014/main" id="{7DFA7E64-BBDD-400F-9310-7E98ACDB75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 xmlns:a16="http://schemas.microsoft.com/office/drawing/2014/main" id="{3DF699D8-5F33-484A-B012-2B005A6175B5}"/>
              </a:ext>
            </a:extLst>
          </p:cNvPr>
          <p:cNvSpPr>
            <a:spLocks noGrp="1"/>
          </p:cNvSpPr>
          <p:nvPr>
            <p:ph type="dt" sz="half" idx="10"/>
          </p:nvPr>
        </p:nvSpPr>
        <p:spPr/>
        <p:txBody>
          <a:bodyPr/>
          <a:lstStyle/>
          <a:p>
            <a:fld id="{60AB793A-B8F0-40BF-B1A9-095AEC5C4E71}" type="datetimeFigureOut">
              <a:rPr lang="zh-TW" altLang="en-US" smtClean="0"/>
              <a:t>2024/5/29</a:t>
            </a:fld>
            <a:endParaRPr lang="zh-TW" altLang="en-US"/>
          </a:p>
        </p:txBody>
      </p:sp>
      <p:sp>
        <p:nvSpPr>
          <p:cNvPr id="6" name="頁尾版面配置區 5">
            <a:extLst>
              <a:ext uri="{FF2B5EF4-FFF2-40B4-BE49-F238E27FC236}">
                <a16:creationId xmlns="" xmlns:a16="http://schemas.microsoft.com/office/drawing/2014/main" id="{6C6BCB14-08E3-4AA1-BE46-8CD9852D45F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 xmlns:a16="http://schemas.microsoft.com/office/drawing/2014/main" id="{C39A1228-6D55-4D0D-9D16-BA5401CE1E6E}"/>
              </a:ext>
            </a:extLst>
          </p:cNvPr>
          <p:cNvSpPr>
            <a:spLocks noGrp="1"/>
          </p:cNvSpPr>
          <p:nvPr>
            <p:ph type="sldNum" sz="quarter" idx="12"/>
          </p:nvPr>
        </p:nvSpPr>
        <p:spPr/>
        <p:txBody>
          <a:bodyPr/>
          <a:lstStyle/>
          <a:p>
            <a:fld id="{3AB30940-71B0-49FB-BF94-966DF762D008}" type="slidenum">
              <a:rPr lang="zh-TW" altLang="en-US" smtClean="0"/>
              <a:t>‹#›</a:t>
            </a:fld>
            <a:endParaRPr lang="zh-TW" altLang="en-US"/>
          </a:p>
        </p:txBody>
      </p:sp>
    </p:spTree>
    <p:extLst>
      <p:ext uri="{BB962C8B-B14F-4D97-AF65-F5344CB8AC3E}">
        <p14:creationId xmlns:p14="http://schemas.microsoft.com/office/powerpoint/2010/main" val="2347558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 xmlns:a16="http://schemas.microsoft.com/office/drawing/2014/main" id="{3D34D9A1-42B4-4D48-AF97-7FEF3985F1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 xmlns:a16="http://schemas.microsoft.com/office/drawing/2014/main" id="{700B84E3-0D7A-437A-8AAB-2981C440F3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 xmlns:a16="http://schemas.microsoft.com/office/drawing/2014/main" id="{B1DEEF1C-E963-44C0-88CE-F44E2352E3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AB793A-B8F0-40BF-B1A9-095AEC5C4E71}" type="datetimeFigureOut">
              <a:rPr lang="zh-TW" altLang="en-US" smtClean="0"/>
              <a:t>2024/5/29</a:t>
            </a:fld>
            <a:endParaRPr lang="zh-TW" altLang="en-US"/>
          </a:p>
        </p:txBody>
      </p:sp>
      <p:sp>
        <p:nvSpPr>
          <p:cNvPr id="5" name="頁尾版面配置區 4">
            <a:extLst>
              <a:ext uri="{FF2B5EF4-FFF2-40B4-BE49-F238E27FC236}">
                <a16:creationId xmlns="" xmlns:a16="http://schemas.microsoft.com/office/drawing/2014/main" id="{145AEC34-DD11-4B9B-9BC7-A87633DADE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 xmlns:a16="http://schemas.microsoft.com/office/drawing/2014/main" id="{9F8566C4-0458-4871-87A7-4D1046672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30940-71B0-49FB-BF94-966DF762D008}" type="slidenum">
              <a:rPr lang="zh-TW" altLang="en-US" smtClean="0"/>
              <a:t>‹#›</a:t>
            </a:fld>
            <a:endParaRPr lang="zh-TW" altLang="en-US"/>
          </a:p>
        </p:txBody>
      </p:sp>
    </p:spTree>
    <p:extLst>
      <p:ext uri="{BB962C8B-B14F-4D97-AF65-F5344CB8AC3E}">
        <p14:creationId xmlns:p14="http://schemas.microsoft.com/office/powerpoint/2010/main" val="1664096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gapminder.org/data/"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finlab.tw/realizedprofitloss_dashboard_plotly/" TargetMode="External"/><Relationship Id="rId2" Type="http://schemas.openxmlformats.org/officeDocument/2006/relationships/hyperlink" Target="https://ithelp.ithome.com.tw/articles/10277258" TargetMode="External"/><Relationship Id="rId1" Type="http://schemas.openxmlformats.org/officeDocument/2006/relationships/slideLayout" Target="../slideLayouts/slideLayout2.xml"/><Relationship Id="rId4" Type="http://schemas.openxmlformats.org/officeDocument/2006/relationships/hyperlink" Target="https://www.finlab.tw/dashboard2-plotly-treema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35A328C6-E39A-4488-9D8B-0B0190DD6C41}"/>
              </a:ext>
            </a:extLst>
          </p:cNvPr>
          <p:cNvSpPr>
            <a:spLocks noGrp="1"/>
          </p:cNvSpPr>
          <p:nvPr>
            <p:ph type="ctrTitle"/>
          </p:nvPr>
        </p:nvSpPr>
        <p:spPr/>
        <p:txBody>
          <a:bodyPr/>
          <a:lstStyle/>
          <a:p>
            <a:r>
              <a:rPr lang="en-US" altLang="zh-TW" dirty="0"/>
              <a:t>Plotly Express</a:t>
            </a:r>
            <a:endParaRPr lang="zh-TW" altLang="en-US" dirty="0"/>
          </a:p>
        </p:txBody>
      </p:sp>
      <p:sp>
        <p:nvSpPr>
          <p:cNvPr id="3" name="副標題 2">
            <a:extLst>
              <a:ext uri="{FF2B5EF4-FFF2-40B4-BE49-F238E27FC236}">
                <a16:creationId xmlns="" xmlns:a16="http://schemas.microsoft.com/office/drawing/2014/main" id="{979EBDE9-CDA7-4C66-BC69-E95010B3D71B}"/>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886197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73697C91-0B3F-4B4B-BE10-F85788B39F6B}"/>
              </a:ext>
            </a:extLst>
          </p:cNvPr>
          <p:cNvSpPr>
            <a:spLocks noGrp="1"/>
          </p:cNvSpPr>
          <p:nvPr>
            <p:ph type="title"/>
          </p:nvPr>
        </p:nvSpPr>
        <p:spPr/>
        <p:txBody>
          <a:bodyPr/>
          <a:lstStyle/>
          <a:p>
            <a:r>
              <a:rPr lang="zh-TW" altLang="en-US" dirty="0"/>
              <a:t>觀察每一個獨立特徵對於花的品種的每個分布狀況</a:t>
            </a:r>
          </a:p>
        </p:txBody>
      </p:sp>
      <p:sp>
        <p:nvSpPr>
          <p:cNvPr id="3" name="內容版面配置區 2">
            <a:extLst>
              <a:ext uri="{FF2B5EF4-FFF2-40B4-BE49-F238E27FC236}">
                <a16:creationId xmlns="" xmlns:a16="http://schemas.microsoft.com/office/drawing/2014/main" id="{4B442BA2-F107-4B82-B4E1-5FD045319490}"/>
              </a:ext>
            </a:extLst>
          </p:cNvPr>
          <p:cNvSpPr>
            <a:spLocks noGrp="1"/>
          </p:cNvSpPr>
          <p:nvPr>
            <p:ph idx="1"/>
          </p:nvPr>
        </p:nvSpPr>
        <p:spPr/>
        <p:txBody>
          <a:bodyPr>
            <a:normAutofit fontScale="85000" lnSpcReduction="20000"/>
          </a:bodyPr>
          <a:lstStyle/>
          <a:p>
            <a:r>
              <a:rPr lang="en-US" altLang="zh-TW" dirty="0"/>
              <a:t>import </a:t>
            </a:r>
            <a:r>
              <a:rPr lang="en-US" altLang="zh-TW" dirty="0" err="1"/>
              <a:t>plotly.express</a:t>
            </a:r>
            <a:r>
              <a:rPr lang="en-US" altLang="zh-TW" dirty="0"/>
              <a:t> as px</a:t>
            </a:r>
          </a:p>
          <a:p>
            <a:r>
              <a:rPr lang="en-US" altLang="zh-TW" dirty="0"/>
              <a:t>import </a:t>
            </a:r>
            <a:r>
              <a:rPr lang="en-US" altLang="zh-TW" dirty="0" err="1"/>
              <a:t>plotly.graph_objects</a:t>
            </a:r>
            <a:r>
              <a:rPr lang="en-US" altLang="zh-TW" dirty="0"/>
              <a:t> as go</a:t>
            </a:r>
          </a:p>
          <a:p>
            <a:r>
              <a:rPr lang="en-US" altLang="zh-TW" dirty="0"/>
              <a:t>from </a:t>
            </a:r>
            <a:r>
              <a:rPr lang="en-US" altLang="zh-TW" dirty="0" err="1"/>
              <a:t>IPython.display</a:t>
            </a:r>
            <a:r>
              <a:rPr lang="en-US" altLang="zh-TW" dirty="0"/>
              <a:t> import HTML  #jupyter</a:t>
            </a:r>
            <a:r>
              <a:rPr lang="zh-TW" altLang="en-US" dirty="0"/>
              <a:t>專用</a:t>
            </a:r>
          </a:p>
          <a:p>
            <a:endParaRPr lang="zh-TW" altLang="en-US" dirty="0"/>
          </a:p>
          <a:p>
            <a:r>
              <a:rPr lang="en-US" altLang="zh-TW" dirty="0" err="1"/>
              <a:t>df_data</a:t>
            </a:r>
            <a:r>
              <a:rPr lang="en-US" altLang="zh-TW" dirty="0"/>
              <a:t> = </a:t>
            </a:r>
            <a:r>
              <a:rPr lang="en-US" altLang="zh-TW" dirty="0" err="1"/>
              <a:t>px.data.iris</a:t>
            </a:r>
            <a:r>
              <a:rPr lang="en-US" altLang="zh-TW" dirty="0"/>
              <a:t>()</a:t>
            </a:r>
          </a:p>
          <a:p>
            <a:r>
              <a:rPr lang="en-US" altLang="zh-TW" dirty="0"/>
              <a:t>print(</a:t>
            </a:r>
            <a:r>
              <a:rPr lang="en-US" altLang="zh-TW" dirty="0" err="1"/>
              <a:t>df_data</a:t>
            </a:r>
            <a:r>
              <a:rPr lang="en-US" altLang="zh-TW" dirty="0"/>
              <a:t>)</a:t>
            </a:r>
          </a:p>
          <a:p>
            <a:r>
              <a:rPr lang="en-US" altLang="zh-TW" dirty="0"/>
              <a:t>fig = </a:t>
            </a:r>
            <a:r>
              <a:rPr lang="en-US" altLang="zh-TW" dirty="0" err="1"/>
              <a:t>px.histogram</a:t>
            </a:r>
            <a:r>
              <a:rPr lang="en-US" altLang="zh-TW" dirty="0"/>
              <a:t>(</a:t>
            </a:r>
            <a:r>
              <a:rPr lang="en-US" altLang="zh-TW" dirty="0" err="1"/>
              <a:t>df_data</a:t>
            </a:r>
            <a:r>
              <a:rPr lang="en-US" altLang="zh-TW" dirty="0"/>
              <a:t>, x="</a:t>
            </a:r>
            <a:r>
              <a:rPr lang="en-US" altLang="zh-TW" dirty="0" err="1"/>
              <a:t>sepal_width</a:t>
            </a:r>
            <a:r>
              <a:rPr lang="en-US" altLang="zh-TW" dirty="0"/>
              <a:t>", </a:t>
            </a:r>
            <a:r>
              <a:rPr lang="en-US" altLang="zh-TW" dirty="0">
                <a:solidFill>
                  <a:srgbClr val="FF0000"/>
                </a:solidFill>
              </a:rPr>
              <a:t>color="species")</a:t>
            </a:r>
          </a:p>
          <a:p>
            <a:r>
              <a:rPr lang="en-US" altLang="zh-TW" dirty="0" err="1">
                <a:solidFill>
                  <a:srgbClr val="FF0000"/>
                </a:solidFill>
              </a:rPr>
              <a:t>fig.update_layout</a:t>
            </a:r>
            <a:r>
              <a:rPr lang="en-US" altLang="zh-TW" dirty="0">
                <a:solidFill>
                  <a:srgbClr val="FF0000"/>
                </a:solidFill>
              </a:rPr>
              <a:t>(</a:t>
            </a:r>
            <a:r>
              <a:rPr lang="en-US" altLang="zh-TW" dirty="0" err="1">
                <a:solidFill>
                  <a:srgbClr val="FF0000"/>
                </a:solidFill>
              </a:rPr>
              <a:t>barmode</a:t>
            </a:r>
            <a:r>
              <a:rPr lang="en-US" altLang="zh-TW" dirty="0" smtClean="0">
                <a:solidFill>
                  <a:srgbClr val="FF0000"/>
                </a:solidFill>
              </a:rPr>
              <a:t>=‘overlay’)</a:t>
            </a:r>
            <a:r>
              <a:rPr lang="zh-TW" altLang="en-US" dirty="0" smtClean="0">
                <a:solidFill>
                  <a:srgbClr val="FF0000"/>
                </a:solidFill>
              </a:rPr>
              <a:t>  </a:t>
            </a:r>
            <a:r>
              <a:rPr lang="en-US" altLang="zh-TW" dirty="0" smtClean="0">
                <a:solidFill>
                  <a:srgbClr val="FF0000"/>
                </a:solidFill>
              </a:rPr>
              <a:t>#</a:t>
            </a:r>
            <a:r>
              <a:rPr lang="zh-TW" altLang="en-US" dirty="0" smtClean="0">
                <a:solidFill>
                  <a:srgbClr val="FF0000"/>
                </a:solidFill>
              </a:rPr>
              <a:t>圖案重疊</a:t>
            </a:r>
            <a:endParaRPr lang="en-US" altLang="zh-TW" dirty="0">
              <a:solidFill>
                <a:srgbClr val="FF0000"/>
              </a:solidFill>
            </a:endParaRPr>
          </a:p>
          <a:p>
            <a:r>
              <a:rPr lang="en-US" altLang="zh-TW" dirty="0" err="1">
                <a:solidFill>
                  <a:srgbClr val="FF0000"/>
                </a:solidFill>
              </a:rPr>
              <a:t>fig.update_traces</a:t>
            </a:r>
            <a:r>
              <a:rPr lang="en-US" altLang="zh-TW" dirty="0">
                <a:solidFill>
                  <a:srgbClr val="FF0000"/>
                </a:solidFill>
              </a:rPr>
              <a:t>(opacity=0.75</a:t>
            </a:r>
            <a:r>
              <a:rPr lang="en-US" altLang="zh-TW" dirty="0" smtClean="0">
                <a:solidFill>
                  <a:srgbClr val="FF0000"/>
                </a:solidFill>
              </a:rPr>
              <a:t>)		#</a:t>
            </a:r>
            <a:r>
              <a:rPr lang="zh-TW" altLang="en-US" dirty="0" smtClean="0">
                <a:solidFill>
                  <a:srgbClr val="FF0000"/>
                </a:solidFill>
              </a:rPr>
              <a:t>透明度</a:t>
            </a:r>
            <a:endParaRPr lang="en-US" altLang="zh-TW" dirty="0">
              <a:solidFill>
                <a:srgbClr val="FF0000"/>
              </a:solidFill>
            </a:endParaRPr>
          </a:p>
          <a:p>
            <a:r>
              <a:rPr lang="en-US" altLang="zh-TW" dirty="0" err="1"/>
              <a:t>fig.show</a:t>
            </a:r>
            <a:r>
              <a:rPr lang="en-US" altLang="zh-TW" dirty="0"/>
              <a:t>()</a:t>
            </a:r>
          </a:p>
          <a:p>
            <a:r>
              <a:rPr lang="en-US" altLang="zh-TW" dirty="0"/>
              <a:t>HTML(</a:t>
            </a:r>
            <a:r>
              <a:rPr lang="en-US" altLang="zh-TW" dirty="0" err="1"/>
              <a:t>fig.to_html</a:t>
            </a:r>
            <a:r>
              <a:rPr lang="en-US" altLang="zh-TW" dirty="0"/>
              <a:t>())	#jupyter</a:t>
            </a:r>
            <a:r>
              <a:rPr lang="zh-TW" altLang="en-US" dirty="0"/>
              <a:t>專用</a:t>
            </a:r>
          </a:p>
          <a:p>
            <a:endParaRPr lang="zh-TW" altLang="en-US" dirty="0"/>
          </a:p>
        </p:txBody>
      </p:sp>
    </p:spTree>
    <p:extLst>
      <p:ext uri="{BB962C8B-B14F-4D97-AF65-F5344CB8AC3E}">
        <p14:creationId xmlns:p14="http://schemas.microsoft.com/office/powerpoint/2010/main" val="1769228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E5579BA3-E0EC-4BDF-8F35-5CBD8FCCC9B7}"/>
              </a:ext>
            </a:extLst>
          </p:cNvPr>
          <p:cNvSpPr>
            <a:spLocks noGrp="1"/>
          </p:cNvSpPr>
          <p:nvPr>
            <p:ph type="title"/>
          </p:nvPr>
        </p:nvSpPr>
        <p:spPr/>
        <p:txBody>
          <a:bodyPr/>
          <a:lstStyle/>
          <a:p>
            <a:endParaRPr lang="zh-TW" altLang="en-US"/>
          </a:p>
        </p:txBody>
      </p:sp>
      <p:pic>
        <p:nvPicPr>
          <p:cNvPr id="8" name="內容版面配置區 7">
            <a:extLst>
              <a:ext uri="{FF2B5EF4-FFF2-40B4-BE49-F238E27FC236}">
                <a16:creationId xmlns="" xmlns:a16="http://schemas.microsoft.com/office/drawing/2014/main" id="{6B04F20C-5F96-4CAD-BEE5-978946C2F70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0638"/>
          <a:stretch/>
        </p:blipFill>
        <p:spPr>
          <a:xfrm>
            <a:off x="578393" y="1541124"/>
            <a:ext cx="10830031" cy="4315146"/>
          </a:xfrm>
        </p:spPr>
      </p:pic>
    </p:spTree>
    <p:extLst>
      <p:ext uri="{BB962C8B-B14F-4D97-AF65-F5344CB8AC3E}">
        <p14:creationId xmlns:p14="http://schemas.microsoft.com/office/powerpoint/2010/main" val="1352370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914C9A9-0DC8-4183-B3C4-9EF5BBB76C48}"/>
              </a:ext>
            </a:extLst>
          </p:cNvPr>
          <p:cNvSpPr>
            <a:spLocks noGrp="1"/>
          </p:cNvSpPr>
          <p:nvPr>
            <p:ph type="title"/>
          </p:nvPr>
        </p:nvSpPr>
        <p:spPr/>
        <p:txBody>
          <a:bodyPr/>
          <a:lstStyle/>
          <a:p>
            <a:r>
              <a:rPr lang="zh-TW" altLang="en-US" dirty="0"/>
              <a:t>透過直方圖方式來觀察每個花朵品種的數量</a:t>
            </a:r>
          </a:p>
        </p:txBody>
      </p:sp>
      <p:sp>
        <p:nvSpPr>
          <p:cNvPr id="3" name="內容版面配置區 2">
            <a:extLst>
              <a:ext uri="{FF2B5EF4-FFF2-40B4-BE49-F238E27FC236}">
                <a16:creationId xmlns="" xmlns:a16="http://schemas.microsoft.com/office/drawing/2014/main" id="{9FE3B598-DA3F-4058-AEF5-A0A81E433C54}"/>
              </a:ext>
            </a:extLst>
          </p:cNvPr>
          <p:cNvSpPr>
            <a:spLocks noGrp="1"/>
          </p:cNvSpPr>
          <p:nvPr>
            <p:ph idx="1"/>
          </p:nvPr>
        </p:nvSpPr>
        <p:spPr/>
        <p:txBody>
          <a:bodyPr>
            <a:normAutofit fontScale="92500" lnSpcReduction="10000"/>
          </a:bodyPr>
          <a:lstStyle/>
          <a:p>
            <a:r>
              <a:rPr lang="en-US" altLang="zh-TW" dirty="0"/>
              <a:t>import </a:t>
            </a:r>
            <a:r>
              <a:rPr lang="en-US" altLang="zh-TW" dirty="0" err="1"/>
              <a:t>plotly.express</a:t>
            </a:r>
            <a:r>
              <a:rPr lang="en-US" altLang="zh-TW" dirty="0"/>
              <a:t> as px</a:t>
            </a:r>
          </a:p>
          <a:p>
            <a:r>
              <a:rPr lang="en-US" altLang="zh-TW" dirty="0"/>
              <a:t>import </a:t>
            </a:r>
            <a:r>
              <a:rPr lang="en-US" altLang="zh-TW" dirty="0" err="1"/>
              <a:t>plotly.graph_objects</a:t>
            </a:r>
            <a:r>
              <a:rPr lang="en-US" altLang="zh-TW" dirty="0"/>
              <a:t> as go</a:t>
            </a:r>
          </a:p>
          <a:p>
            <a:r>
              <a:rPr lang="en-US" altLang="zh-TW" dirty="0"/>
              <a:t>from </a:t>
            </a:r>
            <a:r>
              <a:rPr lang="en-US" altLang="zh-TW" dirty="0" err="1"/>
              <a:t>IPython.display</a:t>
            </a:r>
            <a:r>
              <a:rPr lang="en-US" altLang="zh-TW" dirty="0"/>
              <a:t> import HTML  #jupyter</a:t>
            </a:r>
            <a:r>
              <a:rPr lang="zh-TW" altLang="en-US" dirty="0"/>
              <a:t>專用</a:t>
            </a:r>
          </a:p>
          <a:p>
            <a:endParaRPr lang="zh-TW" altLang="en-US" dirty="0"/>
          </a:p>
          <a:p>
            <a:r>
              <a:rPr lang="en-US" altLang="zh-TW" dirty="0" err="1"/>
              <a:t>df_data</a:t>
            </a:r>
            <a:r>
              <a:rPr lang="en-US" altLang="zh-TW" dirty="0"/>
              <a:t> = </a:t>
            </a:r>
            <a:r>
              <a:rPr lang="en-US" altLang="zh-TW" dirty="0" err="1"/>
              <a:t>px.data.iris</a:t>
            </a:r>
            <a:r>
              <a:rPr lang="en-US" altLang="zh-TW" dirty="0"/>
              <a:t>()</a:t>
            </a:r>
          </a:p>
          <a:p>
            <a:r>
              <a:rPr lang="en-US" altLang="zh-TW" dirty="0"/>
              <a:t>print(</a:t>
            </a:r>
            <a:r>
              <a:rPr lang="en-US" altLang="zh-TW" dirty="0" err="1"/>
              <a:t>df_data</a:t>
            </a:r>
            <a:r>
              <a:rPr lang="en-US" altLang="zh-TW" dirty="0"/>
              <a:t>)</a:t>
            </a:r>
          </a:p>
          <a:p>
            <a:r>
              <a:rPr lang="en-US" altLang="zh-TW" dirty="0"/>
              <a:t>fig = </a:t>
            </a:r>
            <a:r>
              <a:rPr lang="en-US" altLang="zh-TW" dirty="0" err="1">
                <a:solidFill>
                  <a:srgbClr val="FF0000"/>
                </a:solidFill>
              </a:rPr>
              <a:t>px.histogram</a:t>
            </a:r>
            <a:r>
              <a:rPr lang="en-US" altLang="zh-TW" dirty="0">
                <a:solidFill>
                  <a:srgbClr val="FF0000"/>
                </a:solidFill>
              </a:rPr>
              <a:t>(</a:t>
            </a:r>
            <a:r>
              <a:rPr lang="en-US" altLang="zh-TW" dirty="0" err="1">
                <a:solidFill>
                  <a:srgbClr val="FF0000"/>
                </a:solidFill>
              </a:rPr>
              <a:t>df_data</a:t>
            </a:r>
            <a:r>
              <a:rPr lang="en-US" altLang="zh-TW" dirty="0">
                <a:solidFill>
                  <a:srgbClr val="FF0000"/>
                </a:solidFill>
              </a:rPr>
              <a:t>, x='species', y='</a:t>
            </a:r>
            <a:r>
              <a:rPr lang="en-US" altLang="zh-TW" dirty="0" err="1">
                <a:solidFill>
                  <a:srgbClr val="FF0000"/>
                </a:solidFill>
              </a:rPr>
              <a:t>sepal_width</a:t>
            </a:r>
            <a:r>
              <a:rPr lang="en-US" altLang="zh-TW" dirty="0">
                <a:solidFill>
                  <a:srgbClr val="FF0000"/>
                </a:solidFill>
              </a:rPr>
              <a:t>', </a:t>
            </a:r>
            <a:r>
              <a:rPr lang="en-US" altLang="zh-TW" dirty="0" err="1">
                <a:solidFill>
                  <a:srgbClr val="FF0000"/>
                </a:solidFill>
              </a:rPr>
              <a:t>histfunc</a:t>
            </a:r>
            <a:r>
              <a:rPr lang="en-US" altLang="zh-TW" dirty="0">
                <a:solidFill>
                  <a:srgbClr val="FF0000"/>
                </a:solidFill>
              </a:rPr>
              <a:t>='count', height=300,title='Histogram Chart')</a:t>
            </a:r>
          </a:p>
          <a:p>
            <a:r>
              <a:rPr lang="en-US" altLang="zh-TW" dirty="0" err="1"/>
              <a:t>fig.show</a:t>
            </a:r>
            <a:r>
              <a:rPr lang="en-US" altLang="zh-TW" dirty="0"/>
              <a:t>()</a:t>
            </a:r>
          </a:p>
          <a:p>
            <a:r>
              <a:rPr lang="en-US" altLang="zh-TW" dirty="0"/>
              <a:t>HTML(</a:t>
            </a:r>
            <a:r>
              <a:rPr lang="en-US" altLang="zh-TW" dirty="0" err="1"/>
              <a:t>fig.to_html</a:t>
            </a:r>
            <a:r>
              <a:rPr lang="en-US" altLang="zh-TW" dirty="0"/>
              <a:t>())	#jupyter</a:t>
            </a:r>
            <a:r>
              <a:rPr lang="zh-TW" altLang="en-US" dirty="0"/>
              <a:t>專用</a:t>
            </a:r>
          </a:p>
        </p:txBody>
      </p:sp>
    </p:spTree>
    <p:extLst>
      <p:ext uri="{BB962C8B-B14F-4D97-AF65-F5344CB8AC3E}">
        <p14:creationId xmlns:p14="http://schemas.microsoft.com/office/powerpoint/2010/main" val="3019374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B6358DB-EE24-4071-973B-AD7D8C9F0330}"/>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 xmlns:a16="http://schemas.microsoft.com/office/drawing/2014/main" id="{5DA358CF-1953-45C6-8737-845514E2C53E}"/>
              </a:ext>
            </a:extLst>
          </p:cNvPr>
          <p:cNvPicPr>
            <a:picLocks noGrp="1" noChangeAspect="1"/>
          </p:cNvPicPr>
          <p:nvPr>
            <p:ph idx="1"/>
          </p:nvPr>
        </p:nvPicPr>
        <p:blipFill rotWithShape="1">
          <a:blip r:embed="rId2"/>
          <a:srcRect b="17668"/>
          <a:stretch/>
        </p:blipFill>
        <p:spPr>
          <a:xfrm>
            <a:off x="629083" y="2568539"/>
            <a:ext cx="10764055" cy="2486346"/>
          </a:xfrm>
          <a:prstGeom prst="rect">
            <a:avLst/>
          </a:prstGeom>
        </p:spPr>
      </p:pic>
    </p:spTree>
    <p:extLst>
      <p:ext uri="{BB962C8B-B14F-4D97-AF65-F5344CB8AC3E}">
        <p14:creationId xmlns:p14="http://schemas.microsoft.com/office/powerpoint/2010/main" val="2731171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E8C4BA69-7D1A-4221-9EB9-62F98D745434}"/>
              </a:ext>
            </a:extLst>
          </p:cNvPr>
          <p:cNvSpPr>
            <a:spLocks noGrp="1"/>
          </p:cNvSpPr>
          <p:nvPr>
            <p:ph type="title"/>
          </p:nvPr>
        </p:nvSpPr>
        <p:spPr/>
        <p:txBody>
          <a:bodyPr>
            <a:normAutofit/>
          </a:bodyPr>
          <a:lstStyle/>
          <a:p>
            <a:r>
              <a:rPr lang="zh-TW" altLang="en-US" dirty="0"/>
              <a:t>特徵關聯度分析</a:t>
            </a:r>
            <a:r>
              <a:rPr lang="en-US" altLang="zh-TW" dirty="0"/>
              <a:t/>
            </a:r>
            <a:br>
              <a:rPr lang="en-US" altLang="zh-TW" dirty="0"/>
            </a:br>
            <a:r>
              <a:rPr lang="zh-TW" altLang="en-US" sz="2000" dirty="0"/>
              <a:t>採用 </a:t>
            </a:r>
            <a:r>
              <a:rPr lang="en-US" altLang="zh-TW" sz="2000" dirty="0" err="1"/>
              <a:t>scatter_matrix</a:t>
            </a:r>
            <a:r>
              <a:rPr lang="en-US" altLang="zh-TW" sz="2000" dirty="0"/>
              <a:t> </a:t>
            </a:r>
            <a:r>
              <a:rPr lang="zh-TW" altLang="en-US" sz="2000" dirty="0"/>
              <a:t>為每一個特徵彼此間做一個關聯度分析。透過這種視覺化方式我們可以很清楚的知道兩個特徵間是否正相關與負相關</a:t>
            </a:r>
          </a:p>
        </p:txBody>
      </p:sp>
      <p:sp>
        <p:nvSpPr>
          <p:cNvPr id="3" name="內容版面配置區 2">
            <a:extLst>
              <a:ext uri="{FF2B5EF4-FFF2-40B4-BE49-F238E27FC236}">
                <a16:creationId xmlns="" xmlns:a16="http://schemas.microsoft.com/office/drawing/2014/main" id="{0B308740-F0AF-4EE8-BE0E-7593F827AA01}"/>
              </a:ext>
            </a:extLst>
          </p:cNvPr>
          <p:cNvSpPr>
            <a:spLocks noGrp="1"/>
          </p:cNvSpPr>
          <p:nvPr>
            <p:ph idx="1"/>
          </p:nvPr>
        </p:nvSpPr>
        <p:spPr/>
        <p:txBody>
          <a:bodyPr>
            <a:normAutofit fontScale="92500" lnSpcReduction="10000"/>
          </a:bodyPr>
          <a:lstStyle/>
          <a:p>
            <a:r>
              <a:rPr lang="en-US" altLang="zh-TW" dirty="0"/>
              <a:t>import </a:t>
            </a:r>
            <a:r>
              <a:rPr lang="en-US" altLang="zh-TW" dirty="0" err="1"/>
              <a:t>plotly.express</a:t>
            </a:r>
            <a:r>
              <a:rPr lang="en-US" altLang="zh-TW" dirty="0"/>
              <a:t> as px</a:t>
            </a:r>
          </a:p>
          <a:p>
            <a:r>
              <a:rPr lang="en-US" altLang="zh-TW" dirty="0"/>
              <a:t>import </a:t>
            </a:r>
            <a:r>
              <a:rPr lang="en-US" altLang="zh-TW" dirty="0" err="1"/>
              <a:t>plotly.graph_objects</a:t>
            </a:r>
            <a:r>
              <a:rPr lang="en-US" altLang="zh-TW" dirty="0"/>
              <a:t> as go</a:t>
            </a:r>
          </a:p>
          <a:p>
            <a:r>
              <a:rPr lang="en-US" altLang="zh-TW" dirty="0"/>
              <a:t>from </a:t>
            </a:r>
            <a:r>
              <a:rPr lang="en-US" altLang="zh-TW" dirty="0" err="1"/>
              <a:t>IPython.display</a:t>
            </a:r>
            <a:r>
              <a:rPr lang="en-US" altLang="zh-TW" dirty="0"/>
              <a:t> import HTML  #jupyter</a:t>
            </a:r>
            <a:r>
              <a:rPr lang="zh-TW" altLang="en-US" dirty="0"/>
              <a:t>專用</a:t>
            </a:r>
          </a:p>
          <a:p>
            <a:endParaRPr lang="zh-TW" altLang="en-US" dirty="0"/>
          </a:p>
          <a:p>
            <a:r>
              <a:rPr lang="en-US" altLang="zh-TW" dirty="0" err="1"/>
              <a:t>df_data</a:t>
            </a:r>
            <a:r>
              <a:rPr lang="en-US" altLang="zh-TW" dirty="0"/>
              <a:t> = </a:t>
            </a:r>
            <a:r>
              <a:rPr lang="en-US" altLang="zh-TW" dirty="0" err="1"/>
              <a:t>px.data.iris</a:t>
            </a:r>
            <a:r>
              <a:rPr lang="en-US" altLang="zh-TW" dirty="0"/>
              <a:t>()</a:t>
            </a:r>
          </a:p>
          <a:p>
            <a:r>
              <a:rPr lang="en-US" altLang="zh-TW" dirty="0"/>
              <a:t>print(</a:t>
            </a:r>
            <a:r>
              <a:rPr lang="en-US" altLang="zh-TW" dirty="0" err="1"/>
              <a:t>df_data</a:t>
            </a:r>
            <a:r>
              <a:rPr lang="en-US" altLang="zh-TW" dirty="0"/>
              <a:t>)</a:t>
            </a:r>
          </a:p>
          <a:p>
            <a:r>
              <a:rPr lang="en-US" altLang="zh-TW" dirty="0"/>
              <a:t>fig = </a:t>
            </a:r>
            <a:r>
              <a:rPr lang="en-US" altLang="zh-TW" dirty="0" err="1">
                <a:solidFill>
                  <a:srgbClr val="FF0000"/>
                </a:solidFill>
              </a:rPr>
              <a:t>px.scatter_matrix</a:t>
            </a:r>
            <a:r>
              <a:rPr lang="en-US" altLang="zh-TW" dirty="0"/>
              <a:t>(</a:t>
            </a:r>
            <a:r>
              <a:rPr lang="en-US" altLang="zh-TW" dirty="0" err="1"/>
              <a:t>df_data</a:t>
            </a:r>
            <a:r>
              <a:rPr lang="en-US" altLang="zh-TW" dirty="0"/>
              <a:t>, dimensions=["</a:t>
            </a:r>
            <a:r>
              <a:rPr lang="en-US" altLang="zh-TW" dirty="0" err="1"/>
              <a:t>sepal_width</a:t>
            </a:r>
            <a:r>
              <a:rPr lang="en-US" altLang="zh-TW" dirty="0"/>
              <a:t>", "</a:t>
            </a:r>
            <a:r>
              <a:rPr lang="en-US" altLang="zh-TW" dirty="0" err="1"/>
              <a:t>sepal_length</a:t>
            </a:r>
            <a:r>
              <a:rPr lang="en-US" altLang="zh-TW" dirty="0"/>
              <a:t>", "</a:t>
            </a:r>
            <a:r>
              <a:rPr lang="en-US" altLang="zh-TW" dirty="0" err="1"/>
              <a:t>petal_width</a:t>
            </a:r>
            <a:r>
              <a:rPr lang="en-US" altLang="zh-TW" dirty="0"/>
              <a:t>", "</a:t>
            </a:r>
            <a:r>
              <a:rPr lang="en-US" altLang="zh-TW" dirty="0" err="1"/>
              <a:t>petal_length</a:t>
            </a:r>
            <a:r>
              <a:rPr lang="en-US" altLang="zh-TW" dirty="0"/>
              <a:t>"], color="species")</a:t>
            </a:r>
          </a:p>
          <a:p>
            <a:r>
              <a:rPr lang="en-US" altLang="zh-TW" dirty="0" err="1"/>
              <a:t>fig.show</a:t>
            </a:r>
            <a:r>
              <a:rPr lang="en-US" altLang="zh-TW" dirty="0"/>
              <a:t>()</a:t>
            </a:r>
          </a:p>
          <a:p>
            <a:r>
              <a:rPr lang="en-US" altLang="zh-TW" dirty="0"/>
              <a:t>HTML(</a:t>
            </a:r>
            <a:r>
              <a:rPr lang="en-US" altLang="zh-TW" dirty="0" err="1"/>
              <a:t>fig.to_html</a:t>
            </a:r>
            <a:r>
              <a:rPr lang="en-US" altLang="zh-TW" dirty="0"/>
              <a:t>())	#jupyter</a:t>
            </a:r>
            <a:r>
              <a:rPr lang="zh-TW" altLang="en-US" dirty="0"/>
              <a:t>專用</a:t>
            </a:r>
          </a:p>
          <a:p>
            <a:endParaRPr lang="zh-TW" altLang="en-US" dirty="0"/>
          </a:p>
          <a:p>
            <a:endParaRPr lang="zh-TW" altLang="en-US" dirty="0"/>
          </a:p>
        </p:txBody>
      </p:sp>
    </p:spTree>
    <p:extLst>
      <p:ext uri="{BB962C8B-B14F-4D97-AF65-F5344CB8AC3E}">
        <p14:creationId xmlns:p14="http://schemas.microsoft.com/office/powerpoint/2010/main" val="1059283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6F00DADF-080D-4F3A-BD4E-D454EF1EAE97}"/>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 xmlns:a16="http://schemas.microsoft.com/office/drawing/2014/main" id="{2173D240-31DD-4EF9-9038-4FC6A5C9946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1173"/>
          <a:stretch/>
        </p:blipFill>
        <p:spPr>
          <a:xfrm>
            <a:off x="376917" y="1690688"/>
            <a:ext cx="11088213" cy="4391613"/>
          </a:xfrm>
        </p:spPr>
      </p:pic>
    </p:spTree>
    <p:extLst>
      <p:ext uri="{BB962C8B-B14F-4D97-AF65-F5344CB8AC3E}">
        <p14:creationId xmlns:p14="http://schemas.microsoft.com/office/powerpoint/2010/main" val="443467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E99B8B39-6243-4BD7-B03C-77E3C93F7D4C}"/>
              </a:ext>
            </a:extLst>
          </p:cNvPr>
          <p:cNvSpPr>
            <a:spLocks noGrp="1"/>
          </p:cNvSpPr>
          <p:nvPr>
            <p:ph type="title"/>
          </p:nvPr>
        </p:nvSpPr>
        <p:spPr/>
        <p:txBody>
          <a:bodyPr>
            <a:normAutofit/>
          </a:bodyPr>
          <a:lstStyle/>
          <a:p>
            <a:r>
              <a:rPr lang="zh-TW" altLang="en-US" b="1" i="0" dirty="0">
                <a:solidFill>
                  <a:srgbClr val="303233"/>
                </a:solidFill>
                <a:effectLst/>
                <a:latin typeface="Lato" panose="020F0502020204030203" pitchFamily="34" charset="0"/>
              </a:rPr>
              <a:t>散佈圖</a:t>
            </a:r>
            <a:br>
              <a:rPr lang="zh-TW" altLang="en-US" b="1" i="0" dirty="0">
                <a:solidFill>
                  <a:srgbClr val="303233"/>
                </a:solidFill>
                <a:effectLst/>
                <a:latin typeface="Lato" panose="020F0502020204030203" pitchFamily="34" charset="0"/>
              </a:rPr>
            </a:br>
            <a:r>
              <a:rPr lang="zh-TW" altLang="en-US" sz="2200" b="1" i="0" dirty="0">
                <a:solidFill>
                  <a:srgbClr val="303233"/>
                </a:solidFill>
                <a:effectLst/>
                <a:latin typeface="Lato" panose="020F0502020204030203" pitchFamily="34" charset="0"/>
              </a:rPr>
              <a:t>將花萼的長度與寬度顯示在二維坐標平面上</a:t>
            </a:r>
            <a:endParaRPr lang="zh-TW" altLang="en-US" sz="2200" dirty="0"/>
          </a:p>
        </p:txBody>
      </p:sp>
      <p:sp>
        <p:nvSpPr>
          <p:cNvPr id="3" name="內容版面配置區 2">
            <a:extLst>
              <a:ext uri="{FF2B5EF4-FFF2-40B4-BE49-F238E27FC236}">
                <a16:creationId xmlns="" xmlns:a16="http://schemas.microsoft.com/office/drawing/2014/main" id="{8116E16F-A91D-4425-8DF8-1C5E750654C8}"/>
              </a:ext>
            </a:extLst>
          </p:cNvPr>
          <p:cNvSpPr>
            <a:spLocks noGrp="1"/>
          </p:cNvSpPr>
          <p:nvPr>
            <p:ph idx="1"/>
          </p:nvPr>
        </p:nvSpPr>
        <p:spPr/>
        <p:txBody>
          <a:bodyPr>
            <a:normAutofit lnSpcReduction="10000"/>
          </a:bodyPr>
          <a:lstStyle/>
          <a:p>
            <a:r>
              <a:rPr lang="en-US" altLang="zh-TW" dirty="0"/>
              <a:t>import </a:t>
            </a:r>
            <a:r>
              <a:rPr lang="en-US" altLang="zh-TW" dirty="0" err="1"/>
              <a:t>plotly.express</a:t>
            </a:r>
            <a:r>
              <a:rPr lang="en-US" altLang="zh-TW" dirty="0"/>
              <a:t> as px</a:t>
            </a:r>
          </a:p>
          <a:p>
            <a:r>
              <a:rPr lang="en-US" altLang="zh-TW" dirty="0"/>
              <a:t>import </a:t>
            </a:r>
            <a:r>
              <a:rPr lang="en-US" altLang="zh-TW" dirty="0" err="1"/>
              <a:t>plotly.graph_objects</a:t>
            </a:r>
            <a:r>
              <a:rPr lang="en-US" altLang="zh-TW" dirty="0"/>
              <a:t> as go</a:t>
            </a:r>
          </a:p>
          <a:p>
            <a:r>
              <a:rPr lang="en-US" altLang="zh-TW" dirty="0"/>
              <a:t>from </a:t>
            </a:r>
            <a:r>
              <a:rPr lang="en-US" altLang="zh-TW" dirty="0" err="1"/>
              <a:t>IPython.display</a:t>
            </a:r>
            <a:r>
              <a:rPr lang="en-US" altLang="zh-TW" dirty="0"/>
              <a:t> import HTML  #jupyter</a:t>
            </a:r>
            <a:r>
              <a:rPr lang="zh-TW" altLang="en-US" dirty="0"/>
              <a:t>專用</a:t>
            </a:r>
          </a:p>
          <a:p>
            <a:endParaRPr lang="zh-TW" altLang="en-US" dirty="0"/>
          </a:p>
          <a:p>
            <a:r>
              <a:rPr lang="en-US" altLang="zh-TW" dirty="0" err="1"/>
              <a:t>df_data</a:t>
            </a:r>
            <a:r>
              <a:rPr lang="en-US" altLang="zh-TW" dirty="0"/>
              <a:t> = </a:t>
            </a:r>
            <a:r>
              <a:rPr lang="en-US" altLang="zh-TW" dirty="0" err="1"/>
              <a:t>px.data.iris</a:t>
            </a:r>
            <a:r>
              <a:rPr lang="en-US" altLang="zh-TW" dirty="0"/>
              <a:t>()</a:t>
            </a:r>
          </a:p>
          <a:p>
            <a:r>
              <a:rPr lang="en-US" altLang="zh-TW" dirty="0"/>
              <a:t>print(</a:t>
            </a:r>
            <a:r>
              <a:rPr lang="en-US" altLang="zh-TW" dirty="0" err="1"/>
              <a:t>df_data</a:t>
            </a:r>
            <a:r>
              <a:rPr lang="en-US" altLang="zh-TW" dirty="0"/>
              <a:t>)</a:t>
            </a:r>
          </a:p>
          <a:p>
            <a:r>
              <a:rPr lang="en-US" altLang="zh-TW" dirty="0"/>
              <a:t>fig = </a:t>
            </a:r>
            <a:r>
              <a:rPr lang="en-US" altLang="zh-TW" dirty="0" err="1">
                <a:solidFill>
                  <a:srgbClr val="FF0000"/>
                </a:solidFill>
              </a:rPr>
              <a:t>px.scatter</a:t>
            </a:r>
            <a:r>
              <a:rPr lang="en-US" altLang="zh-TW" dirty="0"/>
              <a:t>(</a:t>
            </a:r>
            <a:r>
              <a:rPr lang="en-US" altLang="zh-TW" dirty="0" err="1"/>
              <a:t>df_data</a:t>
            </a:r>
            <a:r>
              <a:rPr lang="en-US" altLang="zh-TW" dirty="0"/>
              <a:t>, x="</a:t>
            </a:r>
            <a:r>
              <a:rPr lang="en-US" altLang="zh-TW" dirty="0" err="1"/>
              <a:t>sepal_width</a:t>
            </a:r>
            <a:r>
              <a:rPr lang="en-US" altLang="zh-TW" dirty="0"/>
              <a:t>", y="</a:t>
            </a:r>
            <a:r>
              <a:rPr lang="en-US" altLang="zh-TW" dirty="0" err="1"/>
              <a:t>sepal_length</a:t>
            </a:r>
            <a:r>
              <a:rPr lang="en-US" altLang="zh-TW" dirty="0"/>
              <a:t>")</a:t>
            </a:r>
          </a:p>
          <a:p>
            <a:r>
              <a:rPr lang="en-US" altLang="zh-TW" dirty="0" err="1"/>
              <a:t>fig.show</a:t>
            </a:r>
            <a:r>
              <a:rPr lang="en-US" altLang="zh-TW" dirty="0"/>
              <a:t>()</a:t>
            </a:r>
          </a:p>
          <a:p>
            <a:r>
              <a:rPr lang="en-US" altLang="zh-TW" dirty="0"/>
              <a:t>HTML(</a:t>
            </a:r>
            <a:r>
              <a:rPr lang="en-US" altLang="zh-TW" dirty="0" err="1"/>
              <a:t>fig.to_html</a:t>
            </a:r>
            <a:r>
              <a:rPr lang="en-US" altLang="zh-TW" dirty="0"/>
              <a:t>())	#jupyter</a:t>
            </a:r>
            <a:r>
              <a:rPr lang="zh-TW" altLang="en-US" dirty="0"/>
              <a:t>專用</a:t>
            </a:r>
          </a:p>
          <a:p>
            <a:endParaRPr lang="zh-TW" altLang="en-US" dirty="0"/>
          </a:p>
          <a:p>
            <a:endParaRPr lang="zh-TW" altLang="en-US" dirty="0"/>
          </a:p>
        </p:txBody>
      </p:sp>
    </p:spTree>
    <p:extLst>
      <p:ext uri="{BB962C8B-B14F-4D97-AF65-F5344CB8AC3E}">
        <p14:creationId xmlns:p14="http://schemas.microsoft.com/office/powerpoint/2010/main" val="2084893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5693785A-82B7-49F7-8D45-C79A4EF97525}"/>
              </a:ext>
            </a:extLst>
          </p:cNvPr>
          <p:cNvSpPr>
            <a:spLocks noGrp="1"/>
          </p:cNvSpPr>
          <p:nvPr>
            <p:ph type="title"/>
          </p:nvPr>
        </p:nvSpPr>
        <p:spPr/>
        <p:txBody>
          <a:bodyPr/>
          <a:lstStyle/>
          <a:p>
            <a:endParaRPr lang="zh-TW" altLang="en-US"/>
          </a:p>
        </p:txBody>
      </p:sp>
      <p:pic>
        <p:nvPicPr>
          <p:cNvPr id="2050" name="Picture 2">
            <a:extLst>
              <a:ext uri="{FF2B5EF4-FFF2-40B4-BE49-F238E27FC236}">
                <a16:creationId xmlns="" xmlns:a16="http://schemas.microsoft.com/office/drawing/2014/main" id="{3EF4C736-55D7-4E61-976E-99831C46761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2267"/>
          <a:stretch/>
        </p:blipFill>
        <p:spPr bwMode="auto">
          <a:xfrm>
            <a:off x="667821" y="1910817"/>
            <a:ext cx="11069228" cy="4163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941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58AB8077-524E-4630-B280-BC3C771E914B}"/>
              </a:ext>
            </a:extLst>
          </p:cNvPr>
          <p:cNvSpPr>
            <a:spLocks noGrp="1"/>
          </p:cNvSpPr>
          <p:nvPr>
            <p:ph type="title"/>
          </p:nvPr>
        </p:nvSpPr>
        <p:spPr/>
        <p:txBody>
          <a:bodyPr>
            <a:normAutofit/>
          </a:bodyPr>
          <a:lstStyle/>
          <a:p>
            <a:r>
              <a:rPr lang="zh-TW" altLang="en-US" b="0" i="0" dirty="0">
                <a:solidFill>
                  <a:srgbClr val="303233"/>
                </a:solidFill>
                <a:effectLst/>
                <a:latin typeface="Lato" panose="020F0502020204030203" pitchFamily="34" charset="0"/>
              </a:rPr>
              <a:t>清楚表達</a:t>
            </a:r>
            <a:r>
              <a:rPr lang="en-US" altLang="zh-TW" b="0" i="0" dirty="0">
                <a:solidFill>
                  <a:srgbClr val="303233"/>
                </a:solidFill>
                <a:effectLst/>
                <a:latin typeface="Lato" panose="020F0502020204030203" pitchFamily="34" charset="0"/>
              </a:rPr>
              <a:t/>
            </a:r>
            <a:br>
              <a:rPr lang="en-US" altLang="zh-TW" b="0" i="0" dirty="0">
                <a:solidFill>
                  <a:srgbClr val="303233"/>
                </a:solidFill>
                <a:effectLst/>
                <a:latin typeface="Lato" panose="020F0502020204030203" pitchFamily="34" charset="0"/>
              </a:rPr>
            </a:br>
            <a:r>
              <a:rPr lang="zh-TW" altLang="en-US" sz="2200" b="0" i="0" dirty="0">
                <a:solidFill>
                  <a:srgbClr val="303233"/>
                </a:solidFill>
                <a:effectLst/>
                <a:latin typeface="Lato" panose="020F0502020204030203" pitchFamily="34" charset="0"/>
              </a:rPr>
              <a:t>加上 </a:t>
            </a:r>
            <a:r>
              <a:rPr lang="en-US" altLang="zh-TW" sz="2200" b="0" i="0" dirty="0">
                <a:solidFill>
                  <a:srgbClr val="303233"/>
                </a:solidFill>
                <a:effectLst/>
                <a:latin typeface="Lato" panose="020F0502020204030203" pitchFamily="34" charset="0"/>
              </a:rPr>
              <a:t>color </a:t>
            </a:r>
            <a:r>
              <a:rPr lang="zh-TW" altLang="en-US" sz="2200" b="0" i="0" dirty="0">
                <a:solidFill>
                  <a:srgbClr val="303233"/>
                </a:solidFill>
                <a:effectLst/>
                <a:latin typeface="Lato" panose="020F0502020204030203" pitchFamily="34" charset="0"/>
              </a:rPr>
              <a:t>並指定種類的欄位自動分成三類</a:t>
            </a:r>
            <a:r>
              <a:rPr lang="en-US" altLang="zh-TW" sz="2200" b="0" i="0" dirty="0">
                <a:solidFill>
                  <a:srgbClr val="303233"/>
                </a:solidFill>
                <a:effectLst/>
                <a:latin typeface="Lato" panose="020F0502020204030203" pitchFamily="34" charset="0"/>
              </a:rPr>
              <a:t/>
            </a:r>
            <a:br>
              <a:rPr lang="en-US" altLang="zh-TW" sz="2200" b="0" i="0" dirty="0">
                <a:solidFill>
                  <a:srgbClr val="303233"/>
                </a:solidFill>
                <a:effectLst/>
                <a:latin typeface="Lato" panose="020F0502020204030203" pitchFamily="34" charset="0"/>
              </a:rPr>
            </a:br>
            <a:r>
              <a:rPr lang="zh-TW" altLang="en-US" sz="2200" b="0" i="0" dirty="0">
                <a:solidFill>
                  <a:srgbClr val="303233"/>
                </a:solidFill>
                <a:effectLst/>
                <a:latin typeface="Lato" panose="020F0502020204030203" pitchFamily="34" charset="0"/>
              </a:rPr>
              <a:t>透過 </a:t>
            </a:r>
            <a:r>
              <a:rPr lang="en-US" altLang="zh-TW" sz="2200" b="0" i="0" dirty="0" err="1">
                <a:solidFill>
                  <a:srgbClr val="303233"/>
                </a:solidFill>
                <a:effectLst/>
                <a:latin typeface="Lato" panose="020F0502020204030203" pitchFamily="34" charset="0"/>
              </a:rPr>
              <a:t>hover_data</a:t>
            </a:r>
            <a:r>
              <a:rPr lang="zh-TW" altLang="en-US" sz="2200" b="0" i="0" dirty="0">
                <a:solidFill>
                  <a:srgbClr val="303233"/>
                </a:solidFill>
                <a:effectLst/>
                <a:latin typeface="Lato" panose="020F0502020204030203" pitchFamily="34" charset="0"/>
              </a:rPr>
              <a:t>設定滑鼠移到資料點上顯示資訊</a:t>
            </a:r>
            <a:endParaRPr lang="zh-TW" altLang="en-US" sz="2200" dirty="0"/>
          </a:p>
        </p:txBody>
      </p:sp>
      <p:sp>
        <p:nvSpPr>
          <p:cNvPr id="3" name="內容版面配置區 2">
            <a:extLst>
              <a:ext uri="{FF2B5EF4-FFF2-40B4-BE49-F238E27FC236}">
                <a16:creationId xmlns="" xmlns:a16="http://schemas.microsoft.com/office/drawing/2014/main" id="{B90D1F18-43FC-4295-8C46-001DB39B37EF}"/>
              </a:ext>
            </a:extLst>
          </p:cNvPr>
          <p:cNvSpPr>
            <a:spLocks noGrp="1"/>
          </p:cNvSpPr>
          <p:nvPr>
            <p:ph idx="1"/>
          </p:nvPr>
        </p:nvSpPr>
        <p:spPr/>
        <p:txBody>
          <a:bodyPr>
            <a:normAutofit fontScale="92500" lnSpcReduction="10000"/>
          </a:bodyPr>
          <a:lstStyle/>
          <a:p>
            <a:r>
              <a:rPr lang="en-US" altLang="zh-TW" dirty="0"/>
              <a:t>import </a:t>
            </a:r>
            <a:r>
              <a:rPr lang="en-US" altLang="zh-TW" dirty="0" err="1"/>
              <a:t>plotly.express</a:t>
            </a:r>
            <a:r>
              <a:rPr lang="en-US" altLang="zh-TW" dirty="0"/>
              <a:t> as px</a:t>
            </a:r>
          </a:p>
          <a:p>
            <a:r>
              <a:rPr lang="en-US" altLang="zh-TW" dirty="0"/>
              <a:t>import </a:t>
            </a:r>
            <a:r>
              <a:rPr lang="en-US" altLang="zh-TW" dirty="0" err="1"/>
              <a:t>plotly.graph_objects</a:t>
            </a:r>
            <a:r>
              <a:rPr lang="en-US" altLang="zh-TW" dirty="0"/>
              <a:t> as go</a:t>
            </a:r>
          </a:p>
          <a:p>
            <a:r>
              <a:rPr lang="en-US" altLang="zh-TW" dirty="0"/>
              <a:t>from </a:t>
            </a:r>
            <a:r>
              <a:rPr lang="en-US" altLang="zh-TW" dirty="0" err="1"/>
              <a:t>IPython.display</a:t>
            </a:r>
            <a:r>
              <a:rPr lang="en-US" altLang="zh-TW" dirty="0"/>
              <a:t> import HTML  #jupyter</a:t>
            </a:r>
            <a:r>
              <a:rPr lang="zh-TW" altLang="en-US" dirty="0"/>
              <a:t>專用</a:t>
            </a:r>
          </a:p>
          <a:p>
            <a:endParaRPr lang="zh-TW" altLang="en-US" dirty="0"/>
          </a:p>
          <a:p>
            <a:r>
              <a:rPr lang="en-US" altLang="zh-TW" dirty="0" err="1"/>
              <a:t>df_data</a:t>
            </a:r>
            <a:r>
              <a:rPr lang="en-US" altLang="zh-TW" dirty="0"/>
              <a:t> = </a:t>
            </a:r>
            <a:r>
              <a:rPr lang="en-US" altLang="zh-TW" dirty="0" err="1"/>
              <a:t>px.data.iris</a:t>
            </a:r>
            <a:r>
              <a:rPr lang="en-US" altLang="zh-TW" dirty="0"/>
              <a:t>()</a:t>
            </a:r>
          </a:p>
          <a:p>
            <a:r>
              <a:rPr lang="en-US" altLang="zh-TW" dirty="0"/>
              <a:t>print(</a:t>
            </a:r>
            <a:r>
              <a:rPr lang="en-US" altLang="zh-TW" dirty="0" err="1"/>
              <a:t>df_data</a:t>
            </a:r>
            <a:r>
              <a:rPr lang="en-US" altLang="zh-TW" dirty="0"/>
              <a:t>)</a:t>
            </a:r>
          </a:p>
          <a:p>
            <a:r>
              <a:rPr lang="en-US" altLang="zh-TW" dirty="0"/>
              <a:t>fig = </a:t>
            </a:r>
            <a:r>
              <a:rPr lang="en-US" altLang="zh-TW" dirty="0" err="1"/>
              <a:t>px.scatter</a:t>
            </a:r>
            <a:r>
              <a:rPr lang="en-US" altLang="zh-TW" dirty="0"/>
              <a:t>(</a:t>
            </a:r>
            <a:r>
              <a:rPr lang="en-US" altLang="zh-TW" dirty="0" err="1"/>
              <a:t>df_data</a:t>
            </a:r>
            <a:r>
              <a:rPr lang="en-US" altLang="zh-TW" dirty="0"/>
              <a:t>, x="</a:t>
            </a:r>
            <a:r>
              <a:rPr lang="en-US" altLang="zh-TW" dirty="0" err="1"/>
              <a:t>sepal_width</a:t>
            </a:r>
            <a:r>
              <a:rPr lang="en-US" altLang="zh-TW" dirty="0"/>
              <a:t>", y="</a:t>
            </a:r>
            <a:r>
              <a:rPr lang="en-US" altLang="zh-TW" dirty="0" err="1"/>
              <a:t>sepal_length</a:t>
            </a:r>
            <a:r>
              <a:rPr lang="en-US" altLang="zh-TW" dirty="0"/>
              <a:t>", </a:t>
            </a:r>
            <a:r>
              <a:rPr lang="en-US" altLang="zh-TW" dirty="0">
                <a:solidFill>
                  <a:srgbClr val="FF0000"/>
                </a:solidFill>
              </a:rPr>
              <a:t>color="species", </a:t>
            </a:r>
            <a:r>
              <a:rPr lang="en-US" altLang="zh-TW" dirty="0" err="1">
                <a:solidFill>
                  <a:srgbClr val="FF0000"/>
                </a:solidFill>
              </a:rPr>
              <a:t>hover_data</a:t>
            </a:r>
            <a:r>
              <a:rPr lang="en-US" altLang="zh-TW" dirty="0">
                <a:solidFill>
                  <a:srgbClr val="FF0000"/>
                </a:solidFill>
              </a:rPr>
              <a:t>=['petal_length','</a:t>
            </a:r>
            <a:r>
              <a:rPr lang="en-US" altLang="zh-TW" dirty="0" err="1">
                <a:solidFill>
                  <a:srgbClr val="FF0000"/>
                </a:solidFill>
              </a:rPr>
              <a:t>petal_width</a:t>
            </a:r>
            <a:r>
              <a:rPr lang="en-US" altLang="zh-TW" dirty="0">
                <a:solidFill>
                  <a:srgbClr val="FF0000"/>
                </a:solidFill>
              </a:rPr>
              <a:t>'])</a:t>
            </a:r>
          </a:p>
          <a:p>
            <a:r>
              <a:rPr lang="en-US" altLang="zh-TW" dirty="0" err="1"/>
              <a:t>fig.show</a:t>
            </a:r>
            <a:r>
              <a:rPr lang="en-US" altLang="zh-TW" dirty="0"/>
              <a:t>()</a:t>
            </a:r>
          </a:p>
          <a:p>
            <a:r>
              <a:rPr lang="en-US" altLang="zh-TW" dirty="0"/>
              <a:t>HTML(</a:t>
            </a:r>
            <a:r>
              <a:rPr lang="en-US" altLang="zh-TW" dirty="0" err="1"/>
              <a:t>fig.to_html</a:t>
            </a:r>
            <a:r>
              <a:rPr lang="en-US" altLang="zh-TW" dirty="0"/>
              <a:t>())	#jupyter</a:t>
            </a:r>
            <a:r>
              <a:rPr lang="zh-TW" altLang="en-US" dirty="0"/>
              <a:t>專用</a:t>
            </a:r>
          </a:p>
          <a:p>
            <a:endParaRPr lang="zh-TW" altLang="en-US" dirty="0"/>
          </a:p>
          <a:p>
            <a:endParaRPr lang="zh-TW" altLang="en-US" dirty="0"/>
          </a:p>
        </p:txBody>
      </p:sp>
    </p:spTree>
    <p:extLst>
      <p:ext uri="{BB962C8B-B14F-4D97-AF65-F5344CB8AC3E}">
        <p14:creationId xmlns:p14="http://schemas.microsoft.com/office/powerpoint/2010/main" val="722316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F8674E6-EF7B-43EE-B9F4-8C21BB8C279B}"/>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 xmlns:a16="http://schemas.microsoft.com/office/drawing/2014/main" id="{EE5DA610-FECB-4470-8CFD-280379DD414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1665"/>
          <a:stretch/>
        </p:blipFill>
        <p:spPr>
          <a:xfrm>
            <a:off x="396940" y="1037691"/>
            <a:ext cx="11403956" cy="4602822"/>
          </a:xfrm>
        </p:spPr>
      </p:pic>
    </p:spTree>
    <p:extLst>
      <p:ext uri="{BB962C8B-B14F-4D97-AF65-F5344CB8AC3E}">
        <p14:creationId xmlns:p14="http://schemas.microsoft.com/office/powerpoint/2010/main" val="2898784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E1FCF951-6080-4334-8651-4E4A29409DE1}"/>
              </a:ext>
            </a:extLst>
          </p:cNvPr>
          <p:cNvSpPr>
            <a:spLocks noGrp="1"/>
          </p:cNvSpPr>
          <p:nvPr>
            <p:ph type="title"/>
          </p:nvPr>
        </p:nvSpPr>
        <p:spPr/>
        <p:txBody>
          <a:bodyPr/>
          <a:lstStyle/>
          <a:p>
            <a:r>
              <a:rPr lang="en-US" altLang="zh-TW" dirty="0"/>
              <a:t>Plotly Express</a:t>
            </a:r>
            <a:endParaRPr lang="zh-TW" altLang="en-US" dirty="0"/>
          </a:p>
        </p:txBody>
      </p:sp>
      <p:sp>
        <p:nvSpPr>
          <p:cNvPr id="3" name="內容版面配置區 2">
            <a:extLst>
              <a:ext uri="{FF2B5EF4-FFF2-40B4-BE49-F238E27FC236}">
                <a16:creationId xmlns="" xmlns:a16="http://schemas.microsoft.com/office/drawing/2014/main" id="{14123246-76B9-4F4A-A05F-936633DE2480}"/>
              </a:ext>
            </a:extLst>
          </p:cNvPr>
          <p:cNvSpPr>
            <a:spLocks noGrp="1"/>
          </p:cNvSpPr>
          <p:nvPr>
            <p:ph idx="1"/>
          </p:nvPr>
        </p:nvSpPr>
        <p:spPr/>
        <p:txBody>
          <a:bodyPr/>
          <a:lstStyle/>
          <a:p>
            <a:r>
              <a:rPr lang="zh-TW" altLang="en-US" dirty="0"/>
              <a:t>高精緻的資料視覺化套件</a:t>
            </a:r>
            <a:endParaRPr lang="en-US" altLang="zh-TW" dirty="0"/>
          </a:p>
          <a:p>
            <a:r>
              <a:rPr lang="zh-TW" altLang="en-US" dirty="0"/>
              <a:t>功能使用起來非常直觀</a:t>
            </a:r>
            <a:endParaRPr lang="en-US" altLang="zh-TW" dirty="0"/>
          </a:p>
          <a:p>
            <a:r>
              <a:rPr lang="zh-TW" altLang="en-US" dirty="0"/>
              <a:t>可以很好地與 </a:t>
            </a:r>
            <a:r>
              <a:rPr lang="en-US" altLang="zh-TW" dirty="0"/>
              <a:t>Pandas </a:t>
            </a:r>
            <a:r>
              <a:rPr lang="en-US" altLang="zh-TW" dirty="0" err="1"/>
              <a:t>DataFrame</a:t>
            </a:r>
            <a:r>
              <a:rPr lang="en-US" altLang="zh-TW" dirty="0"/>
              <a:t> </a:t>
            </a:r>
            <a:r>
              <a:rPr lang="zh-TW" altLang="en-US" dirty="0"/>
              <a:t>配合使用</a:t>
            </a:r>
            <a:endParaRPr lang="en-US" altLang="zh-TW" dirty="0"/>
          </a:p>
          <a:p>
            <a:r>
              <a:rPr lang="en-US" altLang="zh-TW" dirty="0"/>
              <a:t>2019 </a:t>
            </a:r>
            <a:r>
              <a:rPr lang="zh-TW" altLang="en-US" dirty="0"/>
              <a:t>年由加拿大 </a:t>
            </a:r>
            <a:r>
              <a:rPr lang="en-US" altLang="zh-TW" dirty="0"/>
              <a:t>Plotly </a:t>
            </a:r>
            <a:r>
              <a:rPr lang="zh-TW" altLang="en-US" dirty="0"/>
              <a:t>這間公司釋出了第一版高階的 </a:t>
            </a:r>
            <a:r>
              <a:rPr lang="en-US" altLang="zh-TW" dirty="0"/>
              <a:t>Python </a:t>
            </a:r>
            <a:r>
              <a:rPr lang="zh-TW" altLang="en-US" dirty="0"/>
              <a:t>資料視覺化套件。</a:t>
            </a:r>
          </a:p>
        </p:txBody>
      </p:sp>
    </p:spTree>
    <p:extLst>
      <p:ext uri="{BB962C8B-B14F-4D97-AF65-F5344CB8AC3E}">
        <p14:creationId xmlns:p14="http://schemas.microsoft.com/office/powerpoint/2010/main" val="772885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030859D6-FDCE-48CA-A0EA-DD076EF501DF}"/>
              </a:ext>
            </a:extLst>
          </p:cNvPr>
          <p:cNvSpPr>
            <a:spLocks noGrp="1"/>
          </p:cNvSpPr>
          <p:nvPr>
            <p:ph type="title"/>
          </p:nvPr>
        </p:nvSpPr>
        <p:spPr/>
        <p:txBody>
          <a:bodyPr/>
          <a:lstStyle/>
          <a:p>
            <a:r>
              <a:rPr lang="zh-TW" altLang="en-US" b="0" i="0" dirty="0">
                <a:solidFill>
                  <a:srgbClr val="303233"/>
                </a:solidFill>
                <a:effectLst/>
                <a:latin typeface="Lato" panose="020F0502020204030203" pitchFamily="34" charset="0"/>
              </a:rPr>
              <a:t>三維的視覺化</a:t>
            </a:r>
            <a:endParaRPr lang="zh-TW" altLang="en-US" dirty="0"/>
          </a:p>
        </p:txBody>
      </p:sp>
      <p:sp>
        <p:nvSpPr>
          <p:cNvPr id="3" name="內容版面配置區 2">
            <a:extLst>
              <a:ext uri="{FF2B5EF4-FFF2-40B4-BE49-F238E27FC236}">
                <a16:creationId xmlns="" xmlns:a16="http://schemas.microsoft.com/office/drawing/2014/main" id="{DE27B297-D209-4B0D-B90A-BA7F8BAE7A01}"/>
              </a:ext>
            </a:extLst>
          </p:cNvPr>
          <p:cNvSpPr>
            <a:spLocks noGrp="1"/>
          </p:cNvSpPr>
          <p:nvPr>
            <p:ph idx="1"/>
          </p:nvPr>
        </p:nvSpPr>
        <p:spPr/>
        <p:txBody>
          <a:bodyPr>
            <a:normAutofit fontScale="92500" lnSpcReduction="10000"/>
          </a:bodyPr>
          <a:lstStyle/>
          <a:p>
            <a:r>
              <a:rPr lang="en-US" altLang="zh-TW" dirty="0"/>
              <a:t>import </a:t>
            </a:r>
            <a:r>
              <a:rPr lang="en-US" altLang="zh-TW" dirty="0" err="1"/>
              <a:t>plotly.express</a:t>
            </a:r>
            <a:r>
              <a:rPr lang="en-US" altLang="zh-TW" dirty="0"/>
              <a:t> as px</a:t>
            </a:r>
          </a:p>
          <a:p>
            <a:r>
              <a:rPr lang="en-US" altLang="zh-TW" dirty="0"/>
              <a:t>import </a:t>
            </a:r>
            <a:r>
              <a:rPr lang="en-US" altLang="zh-TW" dirty="0" err="1"/>
              <a:t>plotly.graph_objects</a:t>
            </a:r>
            <a:r>
              <a:rPr lang="en-US" altLang="zh-TW" dirty="0"/>
              <a:t> as go</a:t>
            </a:r>
          </a:p>
          <a:p>
            <a:r>
              <a:rPr lang="en-US" altLang="zh-TW" dirty="0"/>
              <a:t>from </a:t>
            </a:r>
            <a:r>
              <a:rPr lang="en-US" altLang="zh-TW" dirty="0" err="1"/>
              <a:t>IPython.display</a:t>
            </a:r>
            <a:r>
              <a:rPr lang="en-US" altLang="zh-TW" dirty="0"/>
              <a:t> import HTML  #jupyter</a:t>
            </a:r>
            <a:r>
              <a:rPr lang="zh-TW" altLang="en-US" dirty="0"/>
              <a:t>專用</a:t>
            </a:r>
          </a:p>
          <a:p>
            <a:endParaRPr lang="zh-TW" altLang="en-US" dirty="0"/>
          </a:p>
          <a:p>
            <a:r>
              <a:rPr lang="en-US" altLang="zh-TW" dirty="0" err="1"/>
              <a:t>df_data</a:t>
            </a:r>
            <a:r>
              <a:rPr lang="en-US" altLang="zh-TW" dirty="0"/>
              <a:t> = </a:t>
            </a:r>
            <a:r>
              <a:rPr lang="en-US" altLang="zh-TW" dirty="0" err="1"/>
              <a:t>px.data.iris</a:t>
            </a:r>
            <a:r>
              <a:rPr lang="en-US" altLang="zh-TW" dirty="0"/>
              <a:t>()</a:t>
            </a:r>
          </a:p>
          <a:p>
            <a:r>
              <a:rPr lang="en-US" altLang="zh-TW" dirty="0"/>
              <a:t>print(</a:t>
            </a:r>
            <a:r>
              <a:rPr lang="en-US" altLang="zh-TW" dirty="0" err="1"/>
              <a:t>df_data</a:t>
            </a:r>
            <a:r>
              <a:rPr lang="en-US" altLang="zh-TW" dirty="0"/>
              <a:t>)</a:t>
            </a:r>
          </a:p>
          <a:p>
            <a:r>
              <a:rPr lang="en-US" altLang="zh-TW" dirty="0"/>
              <a:t>fig = px.scatter_3d(</a:t>
            </a:r>
            <a:r>
              <a:rPr lang="en-US" altLang="zh-TW" dirty="0" err="1"/>
              <a:t>df_data</a:t>
            </a:r>
            <a:r>
              <a:rPr lang="en-US" altLang="zh-TW" dirty="0"/>
              <a:t>, x="</a:t>
            </a:r>
            <a:r>
              <a:rPr lang="en-US" altLang="zh-TW" dirty="0" err="1"/>
              <a:t>sepal_width</a:t>
            </a:r>
            <a:r>
              <a:rPr lang="en-US" altLang="zh-TW" dirty="0"/>
              <a:t>", y="</a:t>
            </a:r>
            <a:r>
              <a:rPr lang="en-US" altLang="zh-TW" dirty="0" err="1"/>
              <a:t>sepal_length</a:t>
            </a:r>
            <a:r>
              <a:rPr lang="en-US" altLang="zh-TW" dirty="0"/>
              <a:t>", z="</a:t>
            </a:r>
            <a:r>
              <a:rPr lang="en-US" altLang="zh-TW" dirty="0" err="1"/>
              <a:t>petal_width",color</a:t>
            </a:r>
            <a:r>
              <a:rPr lang="en-US" altLang="zh-TW" dirty="0"/>
              <a:t>="</a:t>
            </a:r>
            <a:r>
              <a:rPr lang="en-US" altLang="zh-TW" dirty="0" err="1"/>
              <a:t>species",</a:t>
            </a:r>
            <a:r>
              <a:rPr lang="en-US" altLang="zh-TW" dirty="0" err="1">
                <a:solidFill>
                  <a:srgbClr val="FF0000"/>
                </a:solidFill>
              </a:rPr>
              <a:t>size</a:t>
            </a:r>
            <a:r>
              <a:rPr lang="en-US" altLang="zh-TW" dirty="0">
                <a:solidFill>
                  <a:srgbClr val="FF0000"/>
                </a:solidFill>
              </a:rPr>
              <a:t>='</a:t>
            </a:r>
            <a:r>
              <a:rPr lang="en-US" altLang="zh-TW" dirty="0" err="1">
                <a:solidFill>
                  <a:srgbClr val="FF0000"/>
                </a:solidFill>
              </a:rPr>
              <a:t>petal_length</a:t>
            </a:r>
            <a:r>
              <a:rPr lang="en-US" altLang="zh-TW" dirty="0">
                <a:solidFill>
                  <a:srgbClr val="FF0000"/>
                </a:solidFill>
              </a:rPr>
              <a:t>')</a:t>
            </a:r>
          </a:p>
          <a:p>
            <a:r>
              <a:rPr lang="en-US" altLang="zh-TW" dirty="0" err="1"/>
              <a:t>fig.show</a:t>
            </a:r>
            <a:r>
              <a:rPr lang="en-US" altLang="zh-TW" dirty="0"/>
              <a:t>()</a:t>
            </a:r>
          </a:p>
          <a:p>
            <a:r>
              <a:rPr lang="en-US" altLang="zh-TW" dirty="0"/>
              <a:t>HTML(</a:t>
            </a:r>
            <a:r>
              <a:rPr lang="en-US" altLang="zh-TW" dirty="0" err="1"/>
              <a:t>fig.to_html</a:t>
            </a:r>
            <a:r>
              <a:rPr lang="en-US" altLang="zh-TW" dirty="0"/>
              <a:t>())	#jupyter</a:t>
            </a:r>
            <a:r>
              <a:rPr lang="zh-TW" altLang="en-US" dirty="0"/>
              <a:t>專用</a:t>
            </a:r>
          </a:p>
          <a:p>
            <a:endParaRPr lang="zh-TW" altLang="en-US" dirty="0"/>
          </a:p>
          <a:p>
            <a:endParaRPr lang="zh-TW" altLang="en-US" dirty="0"/>
          </a:p>
        </p:txBody>
      </p:sp>
    </p:spTree>
    <p:extLst>
      <p:ext uri="{BB962C8B-B14F-4D97-AF65-F5344CB8AC3E}">
        <p14:creationId xmlns:p14="http://schemas.microsoft.com/office/powerpoint/2010/main" val="1554941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65D48B5C-FDDF-4EB2-8032-420EF09D5C55}"/>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 xmlns:a16="http://schemas.microsoft.com/office/drawing/2014/main" id="{9E51796D-69D4-47E5-BBB7-E5EFDCF870A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9847"/>
          <a:stretch/>
        </p:blipFill>
        <p:spPr>
          <a:xfrm>
            <a:off x="432757" y="832207"/>
            <a:ext cx="10998607" cy="4325420"/>
          </a:xfrm>
        </p:spPr>
      </p:pic>
    </p:spTree>
    <p:extLst>
      <p:ext uri="{BB962C8B-B14F-4D97-AF65-F5344CB8AC3E}">
        <p14:creationId xmlns:p14="http://schemas.microsoft.com/office/powerpoint/2010/main" val="3137160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BA6B217F-4B51-4F97-8969-678E0504290A}"/>
              </a:ext>
            </a:extLst>
          </p:cNvPr>
          <p:cNvSpPr>
            <a:spLocks noGrp="1"/>
          </p:cNvSpPr>
          <p:nvPr>
            <p:ph type="title"/>
          </p:nvPr>
        </p:nvSpPr>
        <p:spPr/>
        <p:txBody>
          <a:bodyPr>
            <a:normAutofit/>
          </a:bodyPr>
          <a:lstStyle/>
          <a:p>
            <a:r>
              <a:rPr lang="zh-TW" altLang="en-US" b="1" i="0" dirty="0">
                <a:solidFill>
                  <a:srgbClr val="303233"/>
                </a:solidFill>
                <a:effectLst/>
                <a:latin typeface="Lato" panose="020F0502020204030203" pitchFamily="34" charset="0"/>
              </a:rPr>
              <a:t>箱形圖</a:t>
            </a:r>
            <a:br>
              <a:rPr lang="zh-TW" altLang="en-US" b="1" i="0" dirty="0">
                <a:solidFill>
                  <a:srgbClr val="303233"/>
                </a:solidFill>
                <a:effectLst/>
                <a:latin typeface="Lato" panose="020F0502020204030203" pitchFamily="34" charset="0"/>
              </a:rPr>
            </a:br>
            <a:r>
              <a:rPr lang="zh-TW" altLang="en-US" sz="2200" b="1" i="0" dirty="0">
                <a:solidFill>
                  <a:srgbClr val="303233"/>
                </a:solidFill>
                <a:effectLst/>
                <a:latin typeface="Lato" panose="020F0502020204030203" pitchFamily="34" charset="0"/>
              </a:rPr>
              <a:t>進行特徵的分布狀況分析以及四分位數和離群值的訊息</a:t>
            </a:r>
            <a:endParaRPr lang="zh-TW" altLang="en-US" sz="2200" dirty="0"/>
          </a:p>
        </p:txBody>
      </p:sp>
      <p:sp>
        <p:nvSpPr>
          <p:cNvPr id="3" name="內容版面配置區 2">
            <a:extLst>
              <a:ext uri="{FF2B5EF4-FFF2-40B4-BE49-F238E27FC236}">
                <a16:creationId xmlns="" xmlns:a16="http://schemas.microsoft.com/office/drawing/2014/main" id="{4C83CDB2-3086-4FB7-8A62-D91412925AF1}"/>
              </a:ext>
            </a:extLst>
          </p:cNvPr>
          <p:cNvSpPr>
            <a:spLocks noGrp="1"/>
          </p:cNvSpPr>
          <p:nvPr>
            <p:ph idx="1"/>
          </p:nvPr>
        </p:nvSpPr>
        <p:spPr/>
        <p:txBody>
          <a:bodyPr>
            <a:normAutofit lnSpcReduction="10000"/>
          </a:bodyPr>
          <a:lstStyle/>
          <a:p>
            <a:r>
              <a:rPr lang="en-US" altLang="zh-TW" dirty="0"/>
              <a:t>import </a:t>
            </a:r>
            <a:r>
              <a:rPr lang="en-US" altLang="zh-TW" dirty="0" err="1"/>
              <a:t>plotly.express</a:t>
            </a:r>
            <a:r>
              <a:rPr lang="en-US" altLang="zh-TW" dirty="0"/>
              <a:t> as px</a:t>
            </a:r>
          </a:p>
          <a:p>
            <a:r>
              <a:rPr lang="en-US" altLang="zh-TW" dirty="0"/>
              <a:t>import </a:t>
            </a:r>
            <a:r>
              <a:rPr lang="en-US" altLang="zh-TW" dirty="0" err="1"/>
              <a:t>plotly.graph_objects</a:t>
            </a:r>
            <a:r>
              <a:rPr lang="en-US" altLang="zh-TW" dirty="0"/>
              <a:t> as go</a:t>
            </a:r>
          </a:p>
          <a:p>
            <a:r>
              <a:rPr lang="en-US" altLang="zh-TW" dirty="0"/>
              <a:t>from </a:t>
            </a:r>
            <a:r>
              <a:rPr lang="en-US" altLang="zh-TW" dirty="0" err="1"/>
              <a:t>IPython.display</a:t>
            </a:r>
            <a:r>
              <a:rPr lang="en-US" altLang="zh-TW" dirty="0"/>
              <a:t> import HTML  #jupyter</a:t>
            </a:r>
            <a:r>
              <a:rPr lang="zh-TW" altLang="en-US" dirty="0"/>
              <a:t>專用</a:t>
            </a:r>
          </a:p>
          <a:p>
            <a:endParaRPr lang="zh-TW" altLang="en-US" dirty="0"/>
          </a:p>
          <a:p>
            <a:r>
              <a:rPr lang="en-US" altLang="zh-TW" dirty="0" err="1"/>
              <a:t>df_data</a:t>
            </a:r>
            <a:r>
              <a:rPr lang="en-US" altLang="zh-TW" dirty="0"/>
              <a:t> = </a:t>
            </a:r>
            <a:r>
              <a:rPr lang="en-US" altLang="zh-TW" dirty="0" err="1"/>
              <a:t>px.data.iris</a:t>
            </a:r>
            <a:r>
              <a:rPr lang="en-US" altLang="zh-TW" dirty="0"/>
              <a:t>()</a:t>
            </a:r>
          </a:p>
          <a:p>
            <a:r>
              <a:rPr lang="en-US" altLang="zh-TW" dirty="0"/>
              <a:t>print(</a:t>
            </a:r>
            <a:r>
              <a:rPr lang="en-US" altLang="zh-TW" dirty="0" err="1"/>
              <a:t>df_data</a:t>
            </a:r>
            <a:r>
              <a:rPr lang="en-US" altLang="zh-TW" dirty="0"/>
              <a:t>)</a:t>
            </a:r>
          </a:p>
          <a:p>
            <a:r>
              <a:rPr lang="en-US" altLang="zh-TW" dirty="0"/>
              <a:t>fig = </a:t>
            </a:r>
            <a:r>
              <a:rPr lang="en-US" altLang="zh-TW" dirty="0" err="1">
                <a:solidFill>
                  <a:srgbClr val="FF0000"/>
                </a:solidFill>
              </a:rPr>
              <a:t>px.box</a:t>
            </a:r>
            <a:r>
              <a:rPr lang="en-US" altLang="zh-TW" dirty="0"/>
              <a:t>(</a:t>
            </a:r>
            <a:r>
              <a:rPr lang="en-US" altLang="zh-TW" dirty="0" err="1"/>
              <a:t>df_data</a:t>
            </a:r>
            <a:r>
              <a:rPr lang="en-US" altLang="zh-TW" dirty="0"/>
              <a:t>, y="</a:t>
            </a:r>
            <a:r>
              <a:rPr lang="en-US" altLang="zh-TW" dirty="0" err="1"/>
              <a:t>sepal_width</a:t>
            </a:r>
            <a:r>
              <a:rPr lang="en-US" altLang="zh-TW" dirty="0"/>
              <a:t>")</a:t>
            </a:r>
          </a:p>
          <a:p>
            <a:r>
              <a:rPr lang="en-US" altLang="zh-TW" dirty="0" err="1"/>
              <a:t>fig.show</a:t>
            </a:r>
            <a:r>
              <a:rPr lang="en-US" altLang="zh-TW" dirty="0"/>
              <a:t>()</a:t>
            </a:r>
          </a:p>
          <a:p>
            <a:r>
              <a:rPr lang="en-US" altLang="zh-TW" dirty="0"/>
              <a:t>HTML(</a:t>
            </a:r>
            <a:r>
              <a:rPr lang="en-US" altLang="zh-TW" dirty="0" err="1"/>
              <a:t>fig.to_html</a:t>
            </a:r>
            <a:r>
              <a:rPr lang="en-US" altLang="zh-TW" dirty="0"/>
              <a:t>())	#jupyter</a:t>
            </a:r>
            <a:r>
              <a:rPr lang="zh-TW" altLang="en-US" dirty="0"/>
              <a:t>專用</a:t>
            </a:r>
          </a:p>
          <a:p>
            <a:endParaRPr lang="zh-TW" altLang="en-US" dirty="0"/>
          </a:p>
          <a:p>
            <a:endParaRPr lang="zh-TW" altLang="en-US" dirty="0"/>
          </a:p>
        </p:txBody>
      </p:sp>
    </p:spTree>
    <p:extLst>
      <p:ext uri="{BB962C8B-B14F-4D97-AF65-F5344CB8AC3E}">
        <p14:creationId xmlns:p14="http://schemas.microsoft.com/office/powerpoint/2010/main" val="3634523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68378D82-8E38-45B0-865E-81D8C92A6634}"/>
              </a:ext>
            </a:extLst>
          </p:cNvPr>
          <p:cNvSpPr>
            <a:spLocks noGrp="1"/>
          </p:cNvSpPr>
          <p:nvPr>
            <p:ph type="title"/>
          </p:nvPr>
        </p:nvSpPr>
        <p:spPr/>
        <p:txBody>
          <a:bodyPr/>
          <a:lstStyle/>
          <a:p>
            <a:endParaRPr lang="zh-TW" altLang="en-US"/>
          </a:p>
        </p:txBody>
      </p:sp>
      <p:pic>
        <p:nvPicPr>
          <p:cNvPr id="3074" name="Picture 2">
            <a:extLst>
              <a:ext uri="{FF2B5EF4-FFF2-40B4-BE49-F238E27FC236}">
                <a16:creationId xmlns="" xmlns:a16="http://schemas.microsoft.com/office/drawing/2014/main" id="{8E1EAD60-49F5-4653-9B36-8809C1AE01E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5722"/>
          <a:stretch/>
        </p:blipFill>
        <p:spPr bwMode="auto">
          <a:xfrm>
            <a:off x="1219809" y="2029865"/>
            <a:ext cx="9752381" cy="3322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684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E01ECE6A-38CC-485D-8A42-77E4FA9802AA}"/>
              </a:ext>
            </a:extLst>
          </p:cNvPr>
          <p:cNvSpPr>
            <a:spLocks noGrp="1"/>
          </p:cNvSpPr>
          <p:nvPr>
            <p:ph type="title"/>
          </p:nvPr>
        </p:nvSpPr>
        <p:spPr>
          <a:solidFill>
            <a:srgbClr val="FFFF00"/>
          </a:solidFill>
        </p:spPr>
        <p:txBody>
          <a:bodyPr/>
          <a:lstStyle/>
          <a:p>
            <a:r>
              <a:rPr lang="zh-TW" altLang="en-US" b="0" i="0" dirty="0" smtClean="0">
                <a:solidFill>
                  <a:srgbClr val="303233"/>
                </a:solidFill>
                <a:effectLst/>
                <a:latin typeface="Lato" panose="020F0502020204030203" pitchFamily="34" charset="0"/>
              </a:rPr>
              <a:t>挑戰</a:t>
            </a:r>
            <a:r>
              <a:rPr lang="en-US" altLang="zh-TW" b="0" i="0" dirty="0" smtClean="0">
                <a:solidFill>
                  <a:srgbClr val="303233"/>
                </a:solidFill>
                <a:effectLst/>
                <a:latin typeface="Lato" panose="020F0502020204030203" pitchFamily="34" charset="0"/>
              </a:rPr>
              <a:t>,</a:t>
            </a:r>
            <a:r>
              <a:rPr lang="zh-TW" altLang="en-US" b="0" i="0" dirty="0" smtClean="0">
                <a:solidFill>
                  <a:srgbClr val="303233"/>
                </a:solidFill>
                <a:effectLst/>
                <a:latin typeface="Lato" panose="020F0502020204030203" pitchFamily="34" charset="0"/>
              </a:rPr>
              <a:t>近一</a:t>
            </a:r>
            <a:r>
              <a:rPr lang="zh-TW" altLang="en-US" b="0" i="0" dirty="0">
                <a:solidFill>
                  <a:srgbClr val="303233"/>
                </a:solidFill>
                <a:effectLst/>
                <a:latin typeface="Lato" panose="020F0502020204030203" pitchFamily="34" charset="0"/>
              </a:rPr>
              <a:t>步的分析花萼寬度對於每個品種的分布狀況</a:t>
            </a:r>
            <a:endParaRPr lang="zh-TW" altLang="en-US" dirty="0"/>
          </a:p>
        </p:txBody>
      </p:sp>
      <p:sp>
        <p:nvSpPr>
          <p:cNvPr id="3" name="內容版面配置區 2">
            <a:extLst>
              <a:ext uri="{FF2B5EF4-FFF2-40B4-BE49-F238E27FC236}">
                <a16:creationId xmlns="" xmlns:a16="http://schemas.microsoft.com/office/drawing/2014/main" id="{BFAC7798-6754-4C37-A16E-231C4DD5886E}"/>
              </a:ext>
            </a:extLst>
          </p:cNvPr>
          <p:cNvSpPr>
            <a:spLocks noGrp="1"/>
          </p:cNvSpPr>
          <p:nvPr>
            <p:ph idx="1"/>
          </p:nvPr>
        </p:nvSpPr>
        <p:spPr/>
        <p:txBody>
          <a:bodyPr>
            <a:normAutofit/>
          </a:bodyPr>
          <a:lstStyle/>
          <a:p>
            <a:endParaRPr lang="zh-TW"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374" y="1762077"/>
            <a:ext cx="10379265" cy="501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7870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6208C1F0-1BF6-4CCF-BB83-ECD2095DF050}"/>
              </a:ext>
            </a:extLst>
          </p:cNvPr>
          <p:cNvSpPr>
            <a:spLocks noGrp="1"/>
          </p:cNvSpPr>
          <p:nvPr>
            <p:ph type="title"/>
          </p:nvPr>
        </p:nvSpPr>
        <p:spPr/>
        <p:txBody>
          <a:bodyPr>
            <a:normAutofit fontScale="90000"/>
          </a:bodyPr>
          <a:lstStyle/>
          <a:p>
            <a:r>
              <a:rPr lang="zh-TW" altLang="en-US" b="1" i="0" dirty="0">
                <a:solidFill>
                  <a:srgbClr val="303233"/>
                </a:solidFill>
                <a:effectLst/>
                <a:latin typeface="Lato" panose="020F0502020204030203" pitchFamily="34" charset="0"/>
              </a:rPr>
              <a:t>複合型視覺化技巧</a:t>
            </a:r>
            <a:br>
              <a:rPr lang="zh-TW" altLang="en-US" b="1" i="0" dirty="0">
                <a:solidFill>
                  <a:srgbClr val="303233"/>
                </a:solidFill>
                <a:effectLst/>
                <a:latin typeface="Lato" panose="020F0502020204030203" pitchFamily="34" charset="0"/>
              </a:rPr>
            </a:br>
            <a:r>
              <a:rPr lang="zh-TW" altLang="en-US" sz="2200" b="1" i="0" dirty="0">
                <a:solidFill>
                  <a:srgbClr val="303233"/>
                </a:solidFill>
                <a:effectLst/>
                <a:latin typeface="Lato" panose="020F0502020204030203" pitchFamily="34" charset="0"/>
              </a:rPr>
              <a:t>同時預覽兩個變數間的散佈圖與箱型圖關係</a:t>
            </a:r>
            <a:r>
              <a:rPr lang="en-US" altLang="zh-TW" sz="2200" b="1" i="0" dirty="0">
                <a:solidFill>
                  <a:srgbClr val="303233"/>
                </a:solidFill>
                <a:effectLst/>
                <a:latin typeface="Lato" panose="020F0502020204030203" pitchFamily="34" charset="0"/>
              </a:rPr>
              <a:t/>
            </a:r>
            <a:br>
              <a:rPr lang="en-US" altLang="zh-TW" sz="2200" b="1" i="0" dirty="0">
                <a:solidFill>
                  <a:srgbClr val="303233"/>
                </a:solidFill>
                <a:effectLst/>
                <a:latin typeface="Lato" panose="020F0502020204030203" pitchFamily="34" charset="0"/>
              </a:rPr>
            </a:br>
            <a:r>
              <a:rPr lang="en-US" altLang="zh-TW" sz="2200" b="1" i="0" dirty="0">
                <a:solidFill>
                  <a:srgbClr val="303233"/>
                </a:solidFill>
                <a:effectLst/>
                <a:latin typeface="Lato" panose="020F0502020204030203" pitchFamily="34" charset="0"/>
              </a:rPr>
              <a:t>trendline </a:t>
            </a:r>
            <a:r>
              <a:rPr lang="zh-TW" altLang="en-US" sz="2200" b="1" i="0" dirty="0">
                <a:solidFill>
                  <a:srgbClr val="303233"/>
                </a:solidFill>
                <a:effectLst/>
                <a:latin typeface="Lato" panose="020F0502020204030203" pitchFamily="34" charset="0"/>
              </a:rPr>
              <a:t>可以為散佈圖繪製趨勢線，設置 </a:t>
            </a:r>
            <a:r>
              <a:rPr lang="en-US" altLang="zh-TW" sz="2200" b="1" i="0" dirty="0" err="1">
                <a:solidFill>
                  <a:srgbClr val="303233"/>
                </a:solidFill>
                <a:effectLst/>
                <a:latin typeface="Lato" panose="020F0502020204030203" pitchFamily="34" charset="0"/>
              </a:rPr>
              <a:t>ols</a:t>
            </a:r>
            <a:r>
              <a:rPr lang="en-US" altLang="zh-TW" sz="2200" b="1" i="0" dirty="0">
                <a:solidFill>
                  <a:srgbClr val="303233"/>
                </a:solidFill>
                <a:effectLst/>
                <a:latin typeface="Lato" panose="020F0502020204030203" pitchFamily="34" charset="0"/>
              </a:rPr>
              <a:t> </a:t>
            </a:r>
            <a:r>
              <a:rPr lang="zh-TW" altLang="en-US" sz="2200" b="1" i="0" dirty="0">
                <a:solidFill>
                  <a:srgbClr val="303233"/>
                </a:solidFill>
                <a:effectLst/>
                <a:latin typeface="Lato" panose="020F0502020204030203" pitchFamily="34" charset="0"/>
              </a:rPr>
              <a:t>會採用最小平方法位數據建立一個線性迴歸</a:t>
            </a:r>
            <a:endParaRPr lang="zh-TW" altLang="en-US" sz="2200" dirty="0"/>
          </a:p>
        </p:txBody>
      </p:sp>
      <p:sp>
        <p:nvSpPr>
          <p:cNvPr id="3" name="內容版面配置區 2">
            <a:extLst>
              <a:ext uri="{FF2B5EF4-FFF2-40B4-BE49-F238E27FC236}">
                <a16:creationId xmlns="" xmlns:a16="http://schemas.microsoft.com/office/drawing/2014/main" id="{7D25722A-4596-4A15-B764-6DE72BFA45EE}"/>
              </a:ext>
            </a:extLst>
          </p:cNvPr>
          <p:cNvSpPr>
            <a:spLocks noGrp="1"/>
          </p:cNvSpPr>
          <p:nvPr>
            <p:ph idx="1"/>
          </p:nvPr>
        </p:nvSpPr>
        <p:spPr/>
        <p:txBody>
          <a:bodyPr>
            <a:normAutofit fontScale="92500" lnSpcReduction="20000"/>
          </a:bodyPr>
          <a:lstStyle/>
          <a:p>
            <a:r>
              <a:rPr lang="en-US" altLang="zh-TW" dirty="0"/>
              <a:t>import </a:t>
            </a:r>
            <a:r>
              <a:rPr lang="en-US" altLang="zh-TW" dirty="0" err="1"/>
              <a:t>plotly.express</a:t>
            </a:r>
            <a:r>
              <a:rPr lang="en-US" altLang="zh-TW" dirty="0"/>
              <a:t> as px</a:t>
            </a:r>
          </a:p>
          <a:p>
            <a:r>
              <a:rPr lang="en-US" altLang="zh-TW" dirty="0"/>
              <a:t>import </a:t>
            </a:r>
            <a:r>
              <a:rPr lang="en-US" altLang="zh-TW" dirty="0" err="1"/>
              <a:t>plotly.graph_objects</a:t>
            </a:r>
            <a:r>
              <a:rPr lang="en-US" altLang="zh-TW" dirty="0"/>
              <a:t> as go</a:t>
            </a:r>
          </a:p>
          <a:p>
            <a:r>
              <a:rPr lang="en-US" altLang="zh-TW" dirty="0"/>
              <a:t>from </a:t>
            </a:r>
            <a:r>
              <a:rPr lang="en-US" altLang="zh-TW" dirty="0" err="1"/>
              <a:t>IPython.display</a:t>
            </a:r>
            <a:r>
              <a:rPr lang="en-US" altLang="zh-TW" dirty="0"/>
              <a:t> import HTML  #jupyter</a:t>
            </a:r>
            <a:r>
              <a:rPr lang="zh-TW" altLang="en-US" dirty="0"/>
              <a:t>專用</a:t>
            </a:r>
          </a:p>
          <a:p>
            <a:endParaRPr lang="zh-TW" altLang="en-US" dirty="0"/>
          </a:p>
          <a:p>
            <a:r>
              <a:rPr lang="en-US" altLang="zh-TW" dirty="0" err="1"/>
              <a:t>df_data</a:t>
            </a:r>
            <a:r>
              <a:rPr lang="en-US" altLang="zh-TW" dirty="0"/>
              <a:t> = </a:t>
            </a:r>
            <a:r>
              <a:rPr lang="en-US" altLang="zh-TW" dirty="0" err="1"/>
              <a:t>px.data.iris</a:t>
            </a:r>
            <a:r>
              <a:rPr lang="en-US" altLang="zh-TW" dirty="0"/>
              <a:t>()</a:t>
            </a:r>
          </a:p>
          <a:p>
            <a:r>
              <a:rPr lang="en-US" altLang="zh-TW" dirty="0"/>
              <a:t>print(</a:t>
            </a:r>
            <a:r>
              <a:rPr lang="en-US" altLang="zh-TW" dirty="0" err="1"/>
              <a:t>df_data</a:t>
            </a:r>
            <a:r>
              <a:rPr lang="en-US" altLang="zh-TW" dirty="0"/>
              <a:t>)</a:t>
            </a:r>
          </a:p>
          <a:p>
            <a:r>
              <a:rPr lang="en-US" altLang="zh-TW" dirty="0">
                <a:solidFill>
                  <a:srgbClr val="FF0000"/>
                </a:solidFill>
              </a:rPr>
              <a:t>fig = </a:t>
            </a:r>
            <a:r>
              <a:rPr lang="en-US" altLang="zh-TW" dirty="0" err="1">
                <a:solidFill>
                  <a:srgbClr val="FF0000"/>
                </a:solidFill>
              </a:rPr>
              <a:t>px.scatter</a:t>
            </a:r>
            <a:r>
              <a:rPr lang="en-US" altLang="zh-TW" dirty="0">
                <a:solidFill>
                  <a:srgbClr val="FF0000"/>
                </a:solidFill>
              </a:rPr>
              <a:t>(</a:t>
            </a:r>
            <a:r>
              <a:rPr lang="en-US" altLang="zh-TW" dirty="0" err="1">
                <a:solidFill>
                  <a:srgbClr val="FF0000"/>
                </a:solidFill>
              </a:rPr>
              <a:t>df_data</a:t>
            </a:r>
            <a:r>
              <a:rPr lang="en-US" altLang="zh-TW" dirty="0">
                <a:solidFill>
                  <a:srgbClr val="FF0000"/>
                </a:solidFill>
              </a:rPr>
              <a:t>, x="</a:t>
            </a:r>
            <a:r>
              <a:rPr lang="en-US" altLang="zh-TW" dirty="0" err="1">
                <a:solidFill>
                  <a:srgbClr val="FF0000"/>
                </a:solidFill>
              </a:rPr>
              <a:t>sepal_width</a:t>
            </a:r>
            <a:r>
              <a:rPr lang="en-US" altLang="zh-TW" dirty="0">
                <a:solidFill>
                  <a:srgbClr val="FF0000"/>
                </a:solidFill>
              </a:rPr>
              <a:t>", y="</a:t>
            </a:r>
            <a:r>
              <a:rPr lang="en-US" altLang="zh-TW" dirty="0" err="1">
                <a:solidFill>
                  <a:srgbClr val="FF0000"/>
                </a:solidFill>
              </a:rPr>
              <a:t>sepal_length</a:t>
            </a:r>
            <a:r>
              <a:rPr lang="en-US" altLang="zh-TW" dirty="0">
                <a:solidFill>
                  <a:srgbClr val="FF0000"/>
                </a:solidFill>
              </a:rPr>
              <a:t>", color="species", </a:t>
            </a:r>
            <a:r>
              <a:rPr lang="en-US" altLang="zh-TW" dirty="0" err="1">
                <a:solidFill>
                  <a:srgbClr val="FF0000"/>
                </a:solidFill>
              </a:rPr>
              <a:t>marginal_y</a:t>
            </a:r>
            <a:r>
              <a:rPr lang="en-US" altLang="zh-TW" dirty="0">
                <a:solidFill>
                  <a:srgbClr val="FF0000"/>
                </a:solidFill>
              </a:rPr>
              <a:t>="box", </a:t>
            </a:r>
            <a:r>
              <a:rPr lang="en-US" altLang="zh-TW" dirty="0" err="1">
                <a:solidFill>
                  <a:srgbClr val="FF0000"/>
                </a:solidFill>
              </a:rPr>
              <a:t>marginal_x</a:t>
            </a:r>
            <a:r>
              <a:rPr lang="en-US" altLang="zh-TW" dirty="0">
                <a:solidFill>
                  <a:srgbClr val="FF0000"/>
                </a:solidFill>
              </a:rPr>
              <a:t>="box", trendline="</a:t>
            </a:r>
            <a:r>
              <a:rPr lang="en-US" altLang="zh-TW" dirty="0" err="1">
                <a:solidFill>
                  <a:srgbClr val="FF0000"/>
                </a:solidFill>
              </a:rPr>
              <a:t>ols</a:t>
            </a:r>
            <a:r>
              <a:rPr lang="en-US" altLang="zh-TW" dirty="0">
                <a:solidFill>
                  <a:srgbClr val="FF0000"/>
                </a:solidFill>
              </a:rPr>
              <a:t>", template="</a:t>
            </a:r>
            <a:r>
              <a:rPr lang="en-US" altLang="zh-TW" dirty="0" err="1">
                <a:solidFill>
                  <a:srgbClr val="FF0000"/>
                </a:solidFill>
              </a:rPr>
              <a:t>simple_white</a:t>
            </a:r>
            <a:r>
              <a:rPr lang="en-US" altLang="zh-TW" dirty="0">
                <a:solidFill>
                  <a:srgbClr val="FF0000"/>
                </a:solidFill>
              </a:rPr>
              <a:t>")</a:t>
            </a:r>
          </a:p>
          <a:p>
            <a:r>
              <a:rPr lang="en-US" altLang="zh-TW" dirty="0" err="1"/>
              <a:t>fig.show</a:t>
            </a:r>
            <a:r>
              <a:rPr lang="en-US" altLang="zh-TW" dirty="0"/>
              <a:t>()</a:t>
            </a:r>
          </a:p>
          <a:p>
            <a:r>
              <a:rPr lang="en-US" altLang="zh-TW" dirty="0"/>
              <a:t>HTML(</a:t>
            </a:r>
            <a:r>
              <a:rPr lang="en-US" altLang="zh-TW" dirty="0" err="1"/>
              <a:t>fig.to_html</a:t>
            </a:r>
            <a:r>
              <a:rPr lang="en-US" altLang="zh-TW" dirty="0"/>
              <a:t>())	#jupyter</a:t>
            </a:r>
            <a:r>
              <a:rPr lang="zh-TW" altLang="en-US" dirty="0"/>
              <a:t>專用</a:t>
            </a:r>
          </a:p>
          <a:p>
            <a:endParaRPr lang="zh-TW" altLang="en-US" dirty="0"/>
          </a:p>
          <a:p>
            <a:endParaRPr lang="zh-TW" altLang="en-US" dirty="0"/>
          </a:p>
        </p:txBody>
      </p:sp>
    </p:spTree>
    <p:extLst>
      <p:ext uri="{BB962C8B-B14F-4D97-AF65-F5344CB8AC3E}">
        <p14:creationId xmlns:p14="http://schemas.microsoft.com/office/powerpoint/2010/main" val="2233734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4D0CC4E5-9451-4A14-B790-F4CF34F80794}"/>
              </a:ext>
            </a:extLst>
          </p:cNvPr>
          <p:cNvSpPr>
            <a:spLocks noGrp="1"/>
          </p:cNvSpPr>
          <p:nvPr>
            <p:ph type="title"/>
          </p:nvPr>
        </p:nvSpPr>
        <p:spPr/>
        <p:txBody>
          <a:bodyPr/>
          <a:lstStyle/>
          <a:p>
            <a:endParaRPr lang="zh-TW" altLang="en-US"/>
          </a:p>
        </p:txBody>
      </p:sp>
      <p:pic>
        <p:nvPicPr>
          <p:cNvPr id="6146" name="Picture 2">
            <a:extLst>
              <a:ext uri="{FF2B5EF4-FFF2-40B4-BE49-F238E27FC236}">
                <a16:creationId xmlns="" xmlns:a16="http://schemas.microsoft.com/office/drawing/2014/main" id="{1F272017-5C07-418D-8004-527CB87A1C5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2526"/>
          <a:stretch/>
        </p:blipFill>
        <p:spPr bwMode="auto">
          <a:xfrm>
            <a:off x="93072" y="1602769"/>
            <a:ext cx="12027309" cy="430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350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221DA206-D3CE-42B2-9064-A4E3AF25A27B}"/>
              </a:ext>
            </a:extLst>
          </p:cNvPr>
          <p:cNvSpPr>
            <a:spLocks noGrp="1"/>
          </p:cNvSpPr>
          <p:nvPr>
            <p:ph type="title"/>
          </p:nvPr>
        </p:nvSpPr>
        <p:spPr>
          <a:solidFill>
            <a:srgbClr val="FFFF00"/>
          </a:solidFill>
        </p:spPr>
        <p:txBody>
          <a:bodyPr/>
          <a:lstStyle/>
          <a:p>
            <a:r>
              <a:rPr lang="zh-TW" altLang="en-US" b="0" i="0" dirty="0" smtClean="0">
                <a:solidFill>
                  <a:srgbClr val="303233"/>
                </a:solidFill>
                <a:effectLst/>
                <a:latin typeface="Lato" panose="020F0502020204030203" pitchFamily="34" charset="0"/>
              </a:rPr>
              <a:t>挑戰</a:t>
            </a:r>
            <a:r>
              <a:rPr lang="en-US" altLang="zh-TW" b="0" i="0" dirty="0" smtClean="0">
                <a:solidFill>
                  <a:srgbClr val="303233"/>
                </a:solidFill>
                <a:effectLst/>
                <a:latin typeface="Lato" panose="020F0502020204030203" pitchFamily="34" charset="0"/>
              </a:rPr>
              <a:t>,</a:t>
            </a:r>
            <a:r>
              <a:rPr lang="zh-TW" altLang="en-US" b="0" i="0" dirty="0" smtClean="0">
                <a:solidFill>
                  <a:srgbClr val="303233"/>
                </a:solidFill>
                <a:effectLst/>
                <a:latin typeface="Lato" panose="020F0502020204030203" pitchFamily="34" charset="0"/>
              </a:rPr>
              <a:t>將</a:t>
            </a:r>
            <a:r>
              <a:rPr lang="zh-TW" altLang="en-US" b="0" i="0" dirty="0">
                <a:solidFill>
                  <a:srgbClr val="303233"/>
                </a:solidFill>
                <a:effectLst/>
                <a:latin typeface="Lato" panose="020F0502020204030203" pitchFamily="34" charset="0"/>
              </a:rPr>
              <a:t>橫軸與縱軸改成直方圖</a:t>
            </a:r>
            <a:endParaRPr lang="zh-TW" altLang="en-US" dirty="0"/>
          </a:p>
        </p:txBody>
      </p:sp>
      <p:sp>
        <p:nvSpPr>
          <p:cNvPr id="3" name="內容版面配置區 2">
            <a:extLst>
              <a:ext uri="{FF2B5EF4-FFF2-40B4-BE49-F238E27FC236}">
                <a16:creationId xmlns="" xmlns:a16="http://schemas.microsoft.com/office/drawing/2014/main" id="{3278BF8D-FBF2-4752-915A-CDF2C2F79900}"/>
              </a:ext>
            </a:extLst>
          </p:cNvPr>
          <p:cNvSpPr>
            <a:spLocks noGrp="1"/>
          </p:cNvSpPr>
          <p:nvPr>
            <p:ph idx="1"/>
          </p:nvPr>
        </p:nvSpPr>
        <p:spPr/>
        <p:txBody>
          <a:bodyPr>
            <a:normAutofit/>
          </a:bodyPr>
          <a:lstStyle/>
          <a:p>
            <a:endParaRPr lang="zh-TW"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787" y="1723825"/>
            <a:ext cx="10407045" cy="5025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0486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550F7A4E-8DC1-4A74-9342-89ED3F5B444A}"/>
              </a:ext>
            </a:extLst>
          </p:cNvPr>
          <p:cNvSpPr>
            <a:spLocks noGrp="1"/>
          </p:cNvSpPr>
          <p:nvPr>
            <p:ph type="title"/>
          </p:nvPr>
        </p:nvSpPr>
        <p:spPr/>
        <p:txBody>
          <a:bodyPr/>
          <a:lstStyle/>
          <a:p>
            <a:r>
              <a:rPr lang="zh-TW" altLang="en-US" b="1" i="0" dirty="0">
                <a:solidFill>
                  <a:srgbClr val="303233"/>
                </a:solidFill>
                <a:effectLst/>
                <a:latin typeface="Lato" panose="020F0502020204030203" pitchFamily="34" charset="0"/>
              </a:rPr>
              <a:t>匯出圖片</a:t>
            </a:r>
            <a:br>
              <a:rPr lang="zh-TW" altLang="en-US" b="1" i="0" dirty="0">
                <a:solidFill>
                  <a:srgbClr val="303233"/>
                </a:solidFill>
                <a:effectLst/>
                <a:latin typeface="Lato" panose="020F0502020204030203" pitchFamily="34" charset="0"/>
              </a:rPr>
            </a:br>
            <a:endParaRPr lang="zh-TW" altLang="en-US" dirty="0"/>
          </a:p>
        </p:txBody>
      </p:sp>
      <p:sp>
        <p:nvSpPr>
          <p:cNvPr id="3" name="內容版面配置區 2">
            <a:extLst>
              <a:ext uri="{FF2B5EF4-FFF2-40B4-BE49-F238E27FC236}">
                <a16:creationId xmlns="" xmlns:a16="http://schemas.microsoft.com/office/drawing/2014/main" id="{5350D1FE-175C-4CB5-9547-B2CD2AB96568}"/>
              </a:ext>
            </a:extLst>
          </p:cNvPr>
          <p:cNvSpPr>
            <a:spLocks noGrp="1"/>
          </p:cNvSpPr>
          <p:nvPr>
            <p:ph idx="1"/>
          </p:nvPr>
        </p:nvSpPr>
        <p:spPr/>
        <p:txBody>
          <a:bodyPr/>
          <a:lstStyle/>
          <a:p>
            <a:r>
              <a:rPr lang="zh-TW" altLang="en-US" b="0" i="0" dirty="0">
                <a:solidFill>
                  <a:srgbClr val="303233"/>
                </a:solidFill>
                <a:effectLst/>
                <a:latin typeface="Lato" panose="020F0502020204030203" pitchFamily="34" charset="0"/>
              </a:rPr>
              <a:t>首先要安裝 </a:t>
            </a:r>
            <a:r>
              <a:rPr lang="en-US" altLang="zh-TW" b="0" i="0" dirty="0" err="1">
                <a:solidFill>
                  <a:srgbClr val="303233"/>
                </a:solidFill>
                <a:effectLst/>
                <a:latin typeface="Lato" panose="020F0502020204030203" pitchFamily="34" charset="0"/>
              </a:rPr>
              <a:t>kaleido</a:t>
            </a:r>
            <a:r>
              <a:rPr lang="en-US" altLang="zh-TW" b="0" i="0" dirty="0">
                <a:solidFill>
                  <a:srgbClr val="303233"/>
                </a:solidFill>
                <a:effectLst/>
                <a:latin typeface="Lato" panose="020F0502020204030203" pitchFamily="34" charset="0"/>
              </a:rPr>
              <a:t> </a:t>
            </a:r>
            <a:r>
              <a:rPr lang="zh-TW" altLang="en-US" b="0" i="0" dirty="0">
                <a:solidFill>
                  <a:srgbClr val="303233"/>
                </a:solidFill>
                <a:effectLst/>
                <a:latin typeface="Lato" panose="020F0502020204030203" pitchFamily="34" charset="0"/>
              </a:rPr>
              <a:t>才能匯出 </a:t>
            </a:r>
            <a:r>
              <a:rPr lang="en-US" altLang="zh-TW" b="0" i="0" dirty="0">
                <a:solidFill>
                  <a:srgbClr val="303233"/>
                </a:solidFill>
                <a:effectLst/>
                <a:latin typeface="Lato" panose="020F0502020204030203" pitchFamily="34" charset="0"/>
              </a:rPr>
              <a:t>Plotly Express </a:t>
            </a:r>
            <a:r>
              <a:rPr lang="zh-TW" altLang="en-US" b="0" i="0" dirty="0">
                <a:solidFill>
                  <a:srgbClr val="303233"/>
                </a:solidFill>
                <a:effectLst/>
                <a:latin typeface="Lato" panose="020F0502020204030203" pitchFamily="34" charset="0"/>
              </a:rPr>
              <a:t>的靜態圖片</a:t>
            </a:r>
            <a:endParaRPr lang="en-US" altLang="zh-TW" b="0" i="0" dirty="0">
              <a:solidFill>
                <a:srgbClr val="303233"/>
              </a:solidFill>
              <a:effectLst/>
              <a:latin typeface="Lato" panose="020F0502020204030203" pitchFamily="34" charset="0"/>
            </a:endParaRPr>
          </a:p>
          <a:p>
            <a:r>
              <a:rPr lang="en-US" altLang="zh-TW" dirty="0"/>
              <a:t>pip install </a:t>
            </a:r>
            <a:r>
              <a:rPr lang="en-US" altLang="zh-TW" dirty="0" err="1"/>
              <a:t>kaleido</a:t>
            </a:r>
            <a:endParaRPr lang="en-US" altLang="zh-TW" dirty="0"/>
          </a:p>
          <a:p>
            <a:endParaRPr lang="en-US" altLang="zh-TW" dirty="0"/>
          </a:p>
          <a:p>
            <a:r>
              <a:rPr lang="zh-TW" altLang="en-US" b="0" i="0" dirty="0">
                <a:solidFill>
                  <a:srgbClr val="303233"/>
                </a:solidFill>
                <a:effectLst/>
                <a:latin typeface="Lato" panose="020F0502020204030203" pitchFamily="34" charset="0"/>
              </a:rPr>
              <a:t>匯出靜態圖片</a:t>
            </a:r>
          </a:p>
          <a:p>
            <a:pPr lvl="1"/>
            <a:r>
              <a:rPr lang="en-US" altLang="zh-TW" dirty="0" err="1"/>
              <a:t>fig.write_image</a:t>
            </a:r>
            <a:r>
              <a:rPr lang="en-US" altLang="zh-TW" dirty="0"/>
              <a:t>("./demo.png")</a:t>
            </a:r>
          </a:p>
          <a:p>
            <a:endParaRPr lang="en-US" altLang="zh-TW" dirty="0"/>
          </a:p>
          <a:p>
            <a:r>
              <a:rPr lang="zh-TW" altLang="en-US" b="0" i="0" dirty="0">
                <a:solidFill>
                  <a:srgbClr val="303233"/>
                </a:solidFill>
                <a:effectLst/>
                <a:latin typeface="Lato" panose="020F0502020204030203" pitchFamily="34" charset="0"/>
              </a:rPr>
              <a:t>匯出網頁格式，保留互動形式</a:t>
            </a:r>
          </a:p>
          <a:p>
            <a:pPr lvl="1"/>
            <a:r>
              <a:rPr lang="en-US" altLang="zh-TW" dirty="0" err="1"/>
              <a:t>fig.write_html</a:t>
            </a:r>
            <a:r>
              <a:rPr lang="en-US" altLang="zh-TW" dirty="0"/>
              <a:t>("./demo.html")</a:t>
            </a:r>
            <a:endParaRPr lang="zh-TW" altLang="en-US" dirty="0"/>
          </a:p>
        </p:txBody>
      </p:sp>
    </p:spTree>
    <p:extLst>
      <p:ext uri="{BB962C8B-B14F-4D97-AF65-F5344CB8AC3E}">
        <p14:creationId xmlns:p14="http://schemas.microsoft.com/office/powerpoint/2010/main" val="1219160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進階應用</a:t>
            </a:r>
            <a:endParaRPr lang="zh-TW" altLang="en-US" dirty="0"/>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682954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CFE414B9-926F-4028-925B-EDEBE789D263}"/>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 xmlns:a16="http://schemas.microsoft.com/office/drawing/2014/main" id="{9938EE7D-6717-44E8-957C-6C22D74BB1DC}"/>
              </a:ext>
            </a:extLst>
          </p:cNvPr>
          <p:cNvPicPr>
            <a:picLocks noGrp="1" noChangeAspect="1"/>
          </p:cNvPicPr>
          <p:nvPr>
            <p:ph idx="1"/>
          </p:nvPr>
        </p:nvPicPr>
        <p:blipFill>
          <a:blip r:embed="rId2"/>
          <a:stretch>
            <a:fillRect/>
          </a:stretch>
        </p:blipFill>
        <p:spPr>
          <a:xfrm>
            <a:off x="249294" y="739740"/>
            <a:ext cx="11693411" cy="5136686"/>
          </a:xfrm>
          <a:prstGeom prst="rect">
            <a:avLst/>
          </a:prstGeom>
        </p:spPr>
      </p:pic>
    </p:spTree>
    <p:extLst>
      <p:ext uri="{BB962C8B-B14F-4D97-AF65-F5344CB8AC3E}">
        <p14:creationId xmlns:p14="http://schemas.microsoft.com/office/powerpoint/2010/main" val="4214515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使用蓋</a:t>
            </a:r>
            <a:r>
              <a:rPr lang="zh-TW" altLang="en-US" dirty="0"/>
              <a:t>普曼德</a:t>
            </a:r>
            <a:r>
              <a:rPr lang="zh-TW" altLang="en-US" dirty="0" smtClean="0"/>
              <a:t>基金會數據</a:t>
            </a:r>
            <a:r>
              <a:rPr lang="en-US" altLang="zh-TW" dirty="0" smtClean="0"/>
              <a:t>(</a:t>
            </a:r>
            <a:r>
              <a:rPr lang="zh-TW" altLang="en-US" dirty="0" smtClean="0"/>
              <a:t>範例</a:t>
            </a:r>
            <a:r>
              <a:rPr lang="en-US" altLang="zh-TW" dirty="0" smtClean="0"/>
              <a:t>)</a:t>
            </a:r>
            <a:br>
              <a:rPr lang="en-US" altLang="zh-TW" dirty="0" smtClean="0"/>
            </a:br>
            <a:r>
              <a:rPr lang="zh-TW" altLang="en-US" dirty="0" smtClean="0"/>
              <a:t>觀察世界</a:t>
            </a:r>
            <a:r>
              <a:rPr lang="en-US" altLang="zh-TW" dirty="0" smtClean="0"/>
              <a:t>,</a:t>
            </a:r>
            <a:r>
              <a:rPr lang="zh-TW" altLang="en-US" dirty="0" smtClean="0"/>
              <a:t>依照世界</a:t>
            </a:r>
            <a:r>
              <a:rPr lang="en-US" altLang="zh-TW" dirty="0" smtClean="0"/>
              <a:t>/</a:t>
            </a:r>
            <a:r>
              <a:rPr lang="zh-TW" altLang="en-US" dirty="0" smtClean="0"/>
              <a:t>州</a:t>
            </a:r>
            <a:r>
              <a:rPr lang="en-US" altLang="zh-TW" dirty="0" smtClean="0"/>
              <a:t>/</a:t>
            </a:r>
            <a:r>
              <a:rPr lang="zh-TW" altLang="en-US" dirty="0" smtClean="0"/>
              <a:t>國家 以樹狀地圖繪製</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a:t>import </a:t>
            </a:r>
            <a:r>
              <a:rPr lang="en-US" altLang="zh-TW" dirty="0" err="1"/>
              <a:t>plotly.express</a:t>
            </a:r>
            <a:r>
              <a:rPr lang="en-US" altLang="zh-TW" dirty="0"/>
              <a:t> as </a:t>
            </a:r>
            <a:r>
              <a:rPr lang="en-US" altLang="zh-TW" dirty="0" err="1"/>
              <a:t>px</a:t>
            </a:r>
            <a:endParaRPr lang="en-US" altLang="zh-TW" dirty="0"/>
          </a:p>
          <a:p>
            <a:r>
              <a:rPr lang="en-US" altLang="zh-TW" dirty="0"/>
              <a:t>import </a:t>
            </a:r>
            <a:r>
              <a:rPr lang="en-US" altLang="zh-TW" dirty="0" err="1"/>
              <a:t>numpy</a:t>
            </a:r>
            <a:r>
              <a:rPr lang="en-US" altLang="zh-TW" dirty="0"/>
              <a:t> as </a:t>
            </a:r>
            <a:r>
              <a:rPr lang="en-US" altLang="zh-TW" dirty="0" err="1"/>
              <a:t>np</a:t>
            </a:r>
            <a:endParaRPr lang="en-US" altLang="zh-TW" dirty="0"/>
          </a:p>
          <a:p>
            <a:r>
              <a:rPr lang="en-US" altLang="zh-TW" dirty="0" err="1"/>
              <a:t>df</a:t>
            </a:r>
            <a:r>
              <a:rPr lang="en-US" altLang="zh-TW" dirty="0"/>
              <a:t> = </a:t>
            </a:r>
            <a:r>
              <a:rPr lang="en-US" altLang="zh-TW" dirty="0" err="1"/>
              <a:t>px.data.gapminder</a:t>
            </a:r>
            <a:r>
              <a:rPr lang="en-US" altLang="zh-TW" dirty="0"/>
              <a:t>().query("year == 2007")</a:t>
            </a:r>
          </a:p>
          <a:p>
            <a:r>
              <a:rPr lang="en-US" altLang="zh-TW" dirty="0" err="1"/>
              <a:t>df</a:t>
            </a:r>
            <a:r>
              <a:rPr lang="en-US" altLang="zh-TW" dirty="0"/>
              <a:t>["world"] = "world" # in order to have a single root node</a:t>
            </a:r>
          </a:p>
          <a:p>
            <a:r>
              <a:rPr lang="en-US" altLang="zh-TW" dirty="0"/>
              <a:t>fig = </a:t>
            </a:r>
            <a:r>
              <a:rPr lang="en-US" altLang="zh-TW" dirty="0" err="1"/>
              <a:t>px.treemap</a:t>
            </a:r>
            <a:r>
              <a:rPr lang="en-US" altLang="zh-TW" dirty="0"/>
              <a:t>(</a:t>
            </a:r>
            <a:r>
              <a:rPr lang="en-US" altLang="zh-TW" dirty="0" err="1"/>
              <a:t>df</a:t>
            </a:r>
            <a:r>
              <a:rPr lang="en-US" altLang="zh-TW" dirty="0"/>
              <a:t>, path=['world', 'continent', 'country'], values='pop',</a:t>
            </a:r>
          </a:p>
          <a:p>
            <a:r>
              <a:rPr lang="en-US" altLang="zh-TW" dirty="0"/>
              <a:t>                  color='</a:t>
            </a:r>
            <a:r>
              <a:rPr lang="en-US" altLang="zh-TW" dirty="0" err="1"/>
              <a:t>lifeExp</a:t>
            </a:r>
            <a:r>
              <a:rPr lang="en-US" altLang="zh-TW" dirty="0"/>
              <a:t>', </a:t>
            </a:r>
            <a:r>
              <a:rPr lang="en-US" altLang="zh-TW" dirty="0" err="1"/>
              <a:t>hover_data</a:t>
            </a:r>
            <a:r>
              <a:rPr lang="en-US" altLang="zh-TW" dirty="0"/>
              <a:t>=['</a:t>
            </a:r>
            <a:r>
              <a:rPr lang="en-US" altLang="zh-TW" dirty="0" err="1"/>
              <a:t>iso_alpha</a:t>
            </a:r>
            <a:r>
              <a:rPr lang="en-US" altLang="zh-TW" dirty="0"/>
              <a:t>'],</a:t>
            </a:r>
          </a:p>
          <a:p>
            <a:r>
              <a:rPr lang="en-US" altLang="zh-TW" dirty="0"/>
              <a:t>                  </a:t>
            </a:r>
            <a:r>
              <a:rPr lang="en-US" altLang="zh-TW" dirty="0" err="1"/>
              <a:t>color_continuous_scale</a:t>
            </a:r>
            <a:r>
              <a:rPr lang="en-US" altLang="zh-TW" dirty="0"/>
              <a:t>='</a:t>
            </a:r>
            <a:r>
              <a:rPr lang="en-US" altLang="zh-TW" dirty="0" err="1"/>
              <a:t>RdBu</a:t>
            </a:r>
            <a:r>
              <a:rPr lang="en-US" altLang="zh-TW" dirty="0"/>
              <a:t>',</a:t>
            </a:r>
          </a:p>
          <a:p>
            <a:r>
              <a:rPr lang="en-US" altLang="zh-TW" dirty="0"/>
              <a:t>                  </a:t>
            </a:r>
            <a:r>
              <a:rPr lang="en-US" altLang="zh-TW" dirty="0" err="1"/>
              <a:t>color_continuous_midpoint</a:t>
            </a:r>
            <a:r>
              <a:rPr lang="en-US" altLang="zh-TW" dirty="0"/>
              <a:t>=</a:t>
            </a:r>
            <a:r>
              <a:rPr lang="en-US" altLang="zh-TW" dirty="0" err="1"/>
              <a:t>np.average</a:t>
            </a:r>
            <a:r>
              <a:rPr lang="en-US" altLang="zh-TW" dirty="0"/>
              <a:t>(</a:t>
            </a:r>
            <a:r>
              <a:rPr lang="en-US" altLang="zh-TW" dirty="0" err="1"/>
              <a:t>df</a:t>
            </a:r>
            <a:r>
              <a:rPr lang="en-US" altLang="zh-TW" dirty="0"/>
              <a:t>['</a:t>
            </a:r>
            <a:r>
              <a:rPr lang="en-US" altLang="zh-TW" dirty="0" err="1"/>
              <a:t>lifeExp</a:t>
            </a:r>
            <a:r>
              <a:rPr lang="en-US" altLang="zh-TW" dirty="0"/>
              <a:t>'], weights=</a:t>
            </a:r>
            <a:r>
              <a:rPr lang="en-US" altLang="zh-TW" dirty="0" err="1"/>
              <a:t>df</a:t>
            </a:r>
            <a:r>
              <a:rPr lang="en-US" altLang="zh-TW" dirty="0"/>
              <a:t>['pop']))</a:t>
            </a:r>
          </a:p>
          <a:p>
            <a:r>
              <a:rPr lang="en-US" altLang="zh-TW" dirty="0" err="1"/>
              <a:t>fig.show</a:t>
            </a:r>
            <a:r>
              <a:rPr lang="en-US" altLang="zh-TW" dirty="0"/>
              <a:t>()</a:t>
            </a:r>
          </a:p>
          <a:p>
            <a:endParaRPr lang="zh-TW" altLang="en-US" dirty="0"/>
          </a:p>
        </p:txBody>
      </p:sp>
    </p:spTree>
    <p:extLst>
      <p:ext uri="{BB962C8B-B14F-4D97-AF65-F5344CB8AC3E}">
        <p14:creationId xmlns:p14="http://schemas.microsoft.com/office/powerpoint/2010/main" val="3829656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067" y="1020187"/>
            <a:ext cx="11297560" cy="545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9417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solidFill>
            <a:srgbClr val="FFFF00"/>
          </a:solidFill>
        </p:spPr>
        <p:txBody>
          <a:bodyPr/>
          <a:lstStyle/>
          <a:p>
            <a:r>
              <a:rPr lang="zh-TW" altLang="en-US" dirty="0" smtClean="0"/>
              <a:t>挑戰</a:t>
            </a:r>
            <a:r>
              <a:rPr lang="en-US" altLang="zh-TW" dirty="0" smtClean="0"/>
              <a:t>,</a:t>
            </a:r>
            <a:r>
              <a:rPr lang="zh-TW" altLang="en-US" dirty="0" smtClean="0"/>
              <a:t>取得蓋</a:t>
            </a:r>
            <a:r>
              <a:rPr lang="zh-TW" altLang="en-US" dirty="0"/>
              <a:t>普曼德基金會</a:t>
            </a:r>
            <a:r>
              <a:rPr lang="zh-TW" altLang="en-US" dirty="0" smtClean="0"/>
              <a:t>數據</a:t>
            </a:r>
            <a:r>
              <a:rPr lang="en-US" altLang="zh-TW" dirty="0" smtClean="0"/>
              <a:t/>
            </a:r>
            <a:br>
              <a:rPr lang="en-US" altLang="zh-TW" dirty="0" smtClean="0"/>
            </a:br>
            <a:r>
              <a:rPr lang="zh-TW" altLang="en-US" dirty="0" smtClean="0"/>
              <a:t>繪製</a:t>
            </a:r>
            <a:r>
              <a:rPr lang="zh-TW" altLang="en-US" dirty="0"/>
              <a:t>樹狀</a:t>
            </a:r>
            <a:r>
              <a:rPr lang="zh-TW" altLang="en-US" dirty="0" smtClean="0"/>
              <a:t>地圖</a:t>
            </a:r>
            <a:r>
              <a:rPr lang="en-US" altLang="zh-TW" dirty="0" smtClean="0"/>
              <a:t>,</a:t>
            </a:r>
            <a:r>
              <a:rPr lang="zh-TW" altLang="en-US" dirty="0" smtClean="0"/>
              <a:t>僅列出收入前</a:t>
            </a:r>
            <a:r>
              <a:rPr lang="en-US" altLang="zh-TW" dirty="0" smtClean="0"/>
              <a:t>30</a:t>
            </a:r>
            <a:r>
              <a:rPr lang="zh-TW" altLang="en-US" dirty="0" smtClean="0"/>
              <a:t>名國家</a:t>
            </a:r>
            <a:endParaRPr lang="zh-TW" altLang="en-US" dirty="0"/>
          </a:p>
        </p:txBody>
      </p:sp>
      <p:sp>
        <p:nvSpPr>
          <p:cNvPr id="3" name="內容版面配置區 2"/>
          <p:cNvSpPr>
            <a:spLocks noGrp="1"/>
          </p:cNvSpPr>
          <p:nvPr>
            <p:ph idx="1"/>
          </p:nvPr>
        </p:nvSpPr>
        <p:spPr/>
        <p:txBody>
          <a:bodyPr/>
          <a:lstStyle/>
          <a:p>
            <a:r>
              <a:rPr lang="en-US" altLang="zh-TW" dirty="0">
                <a:hlinkClick r:id="rId2"/>
              </a:rPr>
              <a:t>https://www.gapminder.org/data/</a:t>
            </a:r>
            <a:endParaRPr lang="en-US" altLang="zh-TW" dirty="0"/>
          </a:p>
          <a:p>
            <a:r>
              <a:rPr lang="zh-TW" altLang="en-US" dirty="0"/>
              <a:t>平均每日收入 美元</a:t>
            </a:r>
            <a:r>
              <a:rPr lang="en-US" altLang="zh-TW" dirty="0"/>
              <a:t>/</a:t>
            </a:r>
            <a:r>
              <a:rPr lang="zh-TW" altLang="en-US" dirty="0"/>
              <a:t>人</a:t>
            </a:r>
            <a:r>
              <a:rPr lang="en-US" altLang="zh-TW" dirty="0"/>
              <a:t>/</a:t>
            </a:r>
            <a:r>
              <a:rPr lang="zh-TW" altLang="en-US" dirty="0"/>
              <a:t>天 經過通貨膨脹和價格</a:t>
            </a:r>
            <a:r>
              <a:rPr lang="zh-TW" altLang="en-US" dirty="0" smtClean="0"/>
              <a:t>調整</a:t>
            </a:r>
            <a:endParaRPr lang="en-US" altLang="zh-TW" dirty="0" smtClean="0"/>
          </a:p>
          <a:p>
            <a:pPr lvl="1"/>
            <a:endParaRPr lang="zh-TW" altLang="en-US" dirty="0"/>
          </a:p>
        </p:txBody>
      </p:sp>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412" r="41563"/>
          <a:stretch/>
        </p:blipFill>
        <p:spPr bwMode="auto">
          <a:xfrm>
            <a:off x="818606" y="2946152"/>
            <a:ext cx="3048000" cy="367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069" y="2946152"/>
            <a:ext cx="7780988" cy="3757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4228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建立世界地圖</a:t>
            </a:r>
            <a:endParaRPr lang="zh-TW" altLang="en-US" dirty="0"/>
          </a:p>
        </p:txBody>
      </p:sp>
      <p:sp>
        <p:nvSpPr>
          <p:cNvPr id="3" name="內容版面配置區 2"/>
          <p:cNvSpPr>
            <a:spLocks noGrp="1"/>
          </p:cNvSpPr>
          <p:nvPr>
            <p:ph idx="1"/>
          </p:nvPr>
        </p:nvSpPr>
        <p:spPr/>
        <p:txBody>
          <a:bodyPr/>
          <a:lstStyle/>
          <a:p>
            <a:r>
              <a:rPr lang="en-US" altLang="zh-TW" dirty="0"/>
              <a:t>import </a:t>
            </a:r>
            <a:r>
              <a:rPr lang="en-US" altLang="zh-TW" dirty="0" err="1"/>
              <a:t>plotly.express</a:t>
            </a:r>
            <a:r>
              <a:rPr lang="en-US" altLang="zh-TW" dirty="0"/>
              <a:t> as </a:t>
            </a:r>
            <a:r>
              <a:rPr lang="en-US" altLang="zh-TW" dirty="0" err="1"/>
              <a:t>px</a:t>
            </a:r>
            <a:endParaRPr lang="en-US" altLang="zh-TW" dirty="0"/>
          </a:p>
          <a:p>
            <a:r>
              <a:rPr lang="en-US" altLang="zh-TW" dirty="0" err="1"/>
              <a:t>df</a:t>
            </a:r>
            <a:r>
              <a:rPr lang="en-US" altLang="zh-TW" dirty="0"/>
              <a:t> = </a:t>
            </a:r>
            <a:r>
              <a:rPr lang="en-US" altLang="zh-TW" dirty="0" err="1"/>
              <a:t>px.data.gapminder</a:t>
            </a:r>
            <a:r>
              <a:rPr lang="en-US" altLang="zh-TW" dirty="0"/>
              <a:t>()</a:t>
            </a:r>
          </a:p>
          <a:p>
            <a:r>
              <a:rPr lang="en-US" altLang="zh-TW" dirty="0"/>
              <a:t>fig = </a:t>
            </a:r>
            <a:r>
              <a:rPr lang="en-US" altLang="zh-TW" dirty="0" err="1"/>
              <a:t>px.scatter_geo</a:t>
            </a:r>
            <a:r>
              <a:rPr lang="en-US" altLang="zh-TW" dirty="0"/>
              <a:t>(</a:t>
            </a:r>
            <a:r>
              <a:rPr lang="en-US" altLang="zh-TW" dirty="0" err="1"/>
              <a:t>df</a:t>
            </a:r>
            <a:r>
              <a:rPr lang="en-US" altLang="zh-TW" dirty="0"/>
              <a:t>, locations="</a:t>
            </a:r>
            <a:r>
              <a:rPr lang="en-US" altLang="zh-TW" dirty="0" err="1"/>
              <a:t>iso_alpha</a:t>
            </a:r>
            <a:r>
              <a:rPr lang="en-US" altLang="zh-TW" dirty="0"/>
              <a:t>", color="continent", </a:t>
            </a:r>
            <a:r>
              <a:rPr lang="en-US" altLang="zh-TW" dirty="0" err="1"/>
              <a:t>hover_name</a:t>
            </a:r>
            <a:r>
              <a:rPr lang="en-US" altLang="zh-TW" dirty="0"/>
              <a:t>="country", size="pop</a:t>
            </a:r>
            <a:r>
              <a:rPr lang="en-US" altLang="zh-TW" dirty="0" smtClean="0"/>
              <a:t>",</a:t>
            </a:r>
            <a:r>
              <a:rPr lang="en-US" altLang="zh-TW" dirty="0" err="1" smtClean="0"/>
              <a:t>animation_frame</a:t>
            </a:r>
            <a:r>
              <a:rPr lang="en-US" altLang="zh-TW" dirty="0"/>
              <a:t>="year", projection="natural earth")</a:t>
            </a:r>
          </a:p>
          <a:p>
            <a:r>
              <a:rPr lang="en-US" altLang="zh-TW" dirty="0" err="1"/>
              <a:t>fig.show</a:t>
            </a:r>
            <a:r>
              <a:rPr lang="en-US" altLang="zh-TW" dirty="0"/>
              <a:t>()</a:t>
            </a:r>
          </a:p>
        </p:txBody>
      </p:sp>
    </p:spTree>
    <p:extLst>
      <p:ext uri="{BB962C8B-B14F-4D97-AF65-F5344CB8AC3E}">
        <p14:creationId xmlns:p14="http://schemas.microsoft.com/office/powerpoint/2010/main" val="1790724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 y="1206973"/>
            <a:ext cx="10290494" cy="496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692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5854A966-A464-47E1-93D1-BE80CB203F3A}"/>
              </a:ext>
            </a:extLst>
          </p:cNvPr>
          <p:cNvSpPr>
            <a:spLocks noGrp="1"/>
          </p:cNvSpPr>
          <p:nvPr>
            <p:ph type="title"/>
          </p:nvPr>
        </p:nvSpPr>
        <p:spPr/>
        <p:txBody>
          <a:bodyPr/>
          <a:lstStyle/>
          <a:p>
            <a:r>
              <a:rPr lang="zh-TW" altLang="en-US" dirty="0"/>
              <a:t>資料來源</a:t>
            </a:r>
          </a:p>
        </p:txBody>
      </p:sp>
      <p:sp>
        <p:nvSpPr>
          <p:cNvPr id="3" name="內容版面配置區 2">
            <a:extLst>
              <a:ext uri="{FF2B5EF4-FFF2-40B4-BE49-F238E27FC236}">
                <a16:creationId xmlns="" xmlns:a16="http://schemas.microsoft.com/office/drawing/2014/main" id="{3AA2E805-02BE-4CE8-8178-CA2FC2BEF4E8}"/>
              </a:ext>
            </a:extLst>
          </p:cNvPr>
          <p:cNvSpPr>
            <a:spLocks noGrp="1"/>
          </p:cNvSpPr>
          <p:nvPr>
            <p:ph idx="1"/>
          </p:nvPr>
        </p:nvSpPr>
        <p:spPr/>
        <p:txBody>
          <a:bodyPr/>
          <a:lstStyle/>
          <a:p>
            <a:r>
              <a:rPr lang="en-US" altLang="zh-TW" dirty="0">
                <a:hlinkClick r:id="rId2"/>
              </a:rPr>
              <a:t>https://ithelp.ithome.com.tw/articles/10277258</a:t>
            </a:r>
            <a:endParaRPr lang="en-US" altLang="zh-TW" dirty="0"/>
          </a:p>
          <a:p>
            <a:r>
              <a:rPr lang="en-US" altLang="zh-TW" dirty="0" smtClean="0">
                <a:hlinkClick r:id="rId3"/>
              </a:rPr>
              <a:t>https://www.finlab.tw/realizedprofitloss_dashboard_plotly/</a:t>
            </a:r>
            <a:endParaRPr lang="en-US" altLang="zh-TW" dirty="0" smtClean="0"/>
          </a:p>
          <a:p>
            <a:r>
              <a:rPr lang="en-US" altLang="zh-TW" dirty="0">
                <a:hlinkClick r:id="rId4"/>
              </a:rPr>
              <a:t>https://www.finlab.tw/dashboard2-plotly-treemap</a:t>
            </a:r>
            <a:r>
              <a:rPr lang="en-US" altLang="zh-TW" dirty="0" smtClean="0">
                <a:hlinkClick r:id="rId4"/>
              </a:rPr>
              <a:t>/</a:t>
            </a:r>
            <a:endParaRPr lang="en-US" altLang="zh-TW" dirty="0" smtClean="0"/>
          </a:p>
          <a:p>
            <a:endParaRPr lang="en-US" altLang="zh-TW" dirty="0" smtClean="0"/>
          </a:p>
          <a:p>
            <a:endParaRPr lang="zh-TW" altLang="en-US" dirty="0"/>
          </a:p>
        </p:txBody>
      </p:sp>
    </p:spTree>
    <p:extLst>
      <p:ext uri="{BB962C8B-B14F-4D97-AF65-F5344CB8AC3E}">
        <p14:creationId xmlns:p14="http://schemas.microsoft.com/office/powerpoint/2010/main" val="2031197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EC38A2EE-7504-4B53-8CE9-5FF1CD22810E}"/>
              </a:ext>
            </a:extLst>
          </p:cNvPr>
          <p:cNvSpPr>
            <a:spLocks noGrp="1"/>
          </p:cNvSpPr>
          <p:nvPr>
            <p:ph type="title"/>
          </p:nvPr>
        </p:nvSpPr>
        <p:spPr/>
        <p:txBody>
          <a:bodyPr/>
          <a:lstStyle/>
          <a:p>
            <a:r>
              <a:rPr lang="zh-TW" altLang="en-US" dirty="0"/>
              <a:t>安裝 </a:t>
            </a:r>
            <a:r>
              <a:rPr lang="en-US" altLang="zh-TW" dirty="0" err="1"/>
              <a:t>plotly</a:t>
            </a:r>
            <a:endParaRPr lang="zh-TW" altLang="en-US" dirty="0"/>
          </a:p>
        </p:txBody>
      </p:sp>
      <p:sp>
        <p:nvSpPr>
          <p:cNvPr id="3" name="內容版面配置區 2">
            <a:extLst>
              <a:ext uri="{FF2B5EF4-FFF2-40B4-BE49-F238E27FC236}">
                <a16:creationId xmlns="" xmlns:a16="http://schemas.microsoft.com/office/drawing/2014/main" id="{B597DB73-CD87-4BC8-AEBE-BA7BEBDA961F}"/>
              </a:ext>
            </a:extLst>
          </p:cNvPr>
          <p:cNvSpPr>
            <a:spLocks noGrp="1"/>
          </p:cNvSpPr>
          <p:nvPr>
            <p:ph idx="1"/>
          </p:nvPr>
        </p:nvSpPr>
        <p:spPr/>
        <p:txBody>
          <a:bodyPr/>
          <a:lstStyle/>
          <a:p>
            <a:r>
              <a:rPr lang="en-US" altLang="zh-TW" dirty="0"/>
              <a:t>pip install </a:t>
            </a:r>
            <a:r>
              <a:rPr lang="en-US" altLang="zh-TW" dirty="0" err="1"/>
              <a:t>plotly</a:t>
            </a:r>
            <a:endParaRPr lang="en-US" altLang="zh-TW" dirty="0"/>
          </a:p>
          <a:p>
            <a:endParaRPr lang="zh-TW" altLang="en-US" dirty="0"/>
          </a:p>
        </p:txBody>
      </p:sp>
    </p:spTree>
    <p:extLst>
      <p:ext uri="{BB962C8B-B14F-4D97-AF65-F5344CB8AC3E}">
        <p14:creationId xmlns:p14="http://schemas.microsoft.com/office/powerpoint/2010/main" val="2931283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產生網頁並自動開啟瀏覽器預覽</a:t>
            </a:r>
          </a:p>
        </p:txBody>
      </p:sp>
      <p:sp>
        <p:nvSpPr>
          <p:cNvPr id="3" name="內容版面配置區 2"/>
          <p:cNvSpPr>
            <a:spLocks noGrp="1"/>
          </p:cNvSpPr>
          <p:nvPr>
            <p:ph idx="1"/>
          </p:nvPr>
        </p:nvSpPr>
        <p:spPr/>
        <p:txBody>
          <a:bodyPr>
            <a:normAutofit fontScale="92500" lnSpcReduction="20000"/>
          </a:bodyPr>
          <a:lstStyle/>
          <a:p>
            <a:r>
              <a:rPr lang="en-US" altLang="zh-TW" dirty="0"/>
              <a:t>import </a:t>
            </a:r>
            <a:r>
              <a:rPr lang="en-US" altLang="zh-TW" dirty="0" err="1"/>
              <a:t>plotly.express</a:t>
            </a:r>
            <a:r>
              <a:rPr lang="en-US" altLang="zh-TW" dirty="0"/>
              <a:t> as </a:t>
            </a:r>
            <a:r>
              <a:rPr lang="en-US" altLang="zh-TW" dirty="0" err="1"/>
              <a:t>px</a:t>
            </a:r>
            <a:endParaRPr lang="en-US" altLang="zh-TW" dirty="0"/>
          </a:p>
          <a:p>
            <a:r>
              <a:rPr lang="en-US" altLang="zh-TW" dirty="0"/>
              <a:t>from </a:t>
            </a:r>
            <a:r>
              <a:rPr lang="en-US" altLang="zh-TW" dirty="0" err="1"/>
              <a:t>IPython.display</a:t>
            </a:r>
            <a:r>
              <a:rPr lang="en-US" altLang="zh-TW" dirty="0"/>
              <a:t> import HTML  #</a:t>
            </a:r>
            <a:r>
              <a:rPr lang="en-US" altLang="zh-TW" dirty="0" err="1"/>
              <a:t>jupyter</a:t>
            </a:r>
            <a:r>
              <a:rPr lang="zh-TW" altLang="en-US" dirty="0"/>
              <a:t>專用</a:t>
            </a:r>
          </a:p>
          <a:p>
            <a:endParaRPr lang="zh-TW" altLang="en-US" dirty="0"/>
          </a:p>
          <a:p>
            <a:endParaRPr lang="zh-TW" altLang="en-US" dirty="0"/>
          </a:p>
          <a:p>
            <a:r>
              <a:rPr lang="en-US" altLang="zh-TW" dirty="0"/>
              <a:t>fig = </a:t>
            </a:r>
            <a:r>
              <a:rPr lang="en-US" altLang="zh-TW" dirty="0" err="1"/>
              <a:t>px.bar</a:t>
            </a:r>
            <a:r>
              <a:rPr lang="en-US" altLang="zh-TW" dirty="0"/>
              <a:t>(x=["a", "b", "c"], y=[1, 3, 2])</a:t>
            </a:r>
          </a:p>
          <a:p>
            <a:endParaRPr lang="en-US" altLang="zh-TW" dirty="0"/>
          </a:p>
          <a:p>
            <a:r>
              <a:rPr lang="en-US" altLang="zh-TW" dirty="0"/>
              <a:t>#</a:t>
            </a:r>
            <a:r>
              <a:rPr lang="zh-TW" altLang="en-US" dirty="0"/>
              <a:t>三種顯示方式 依照開發工具選擇</a:t>
            </a:r>
          </a:p>
          <a:p>
            <a:r>
              <a:rPr lang="en-US" altLang="zh-TW" dirty="0" err="1"/>
              <a:t>fig.show</a:t>
            </a:r>
            <a:r>
              <a:rPr lang="en-US" altLang="zh-TW" dirty="0"/>
              <a:t>() #</a:t>
            </a:r>
            <a:r>
              <a:rPr lang="zh-TW" altLang="en-US" dirty="0"/>
              <a:t>標準輸出會自動開啟網頁</a:t>
            </a:r>
            <a:r>
              <a:rPr lang="en-US" altLang="zh-TW" dirty="0"/>
              <a:t>,</a:t>
            </a:r>
            <a:r>
              <a:rPr lang="zh-TW" altLang="en-US" dirty="0"/>
              <a:t>線上開發工具無法使用</a:t>
            </a:r>
          </a:p>
          <a:p>
            <a:r>
              <a:rPr lang="en-US" altLang="zh-TW" dirty="0"/>
              <a:t>HTML(</a:t>
            </a:r>
            <a:r>
              <a:rPr lang="en-US" altLang="zh-TW" dirty="0" err="1"/>
              <a:t>fig.to_html</a:t>
            </a:r>
            <a:r>
              <a:rPr lang="en-US" altLang="zh-TW" dirty="0"/>
              <a:t>()) #</a:t>
            </a:r>
            <a:r>
              <a:rPr lang="en-US" altLang="zh-TW" dirty="0" err="1"/>
              <a:t>jupyter</a:t>
            </a:r>
            <a:r>
              <a:rPr lang="zh-TW" altLang="en-US" dirty="0"/>
              <a:t>專用</a:t>
            </a:r>
            <a:r>
              <a:rPr lang="en-US" altLang="zh-TW" dirty="0"/>
              <a:t>,</a:t>
            </a:r>
            <a:r>
              <a:rPr lang="zh-TW" altLang="en-US" dirty="0"/>
              <a:t>先輸出成網頁檔案再顯示</a:t>
            </a:r>
          </a:p>
          <a:p>
            <a:r>
              <a:rPr lang="en-US" altLang="zh-TW" dirty="0" err="1"/>
              <a:t>fig.write_html</a:t>
            </a:r>
            <a:r>
              <a:rPr lang="en-US" altLang="zh-TW" dirty="0"/>
              <a:t>('figure.html', </a:t>
            </a:r>
            <a:r>
              <a:rPr lang="en-US" altLang="zh-TW" dirty="0" err="1"/>
              <a:t>auto_open</a:t>
            </a:r>
            <a:r>
              <a:rPr lang="en-US" altLang="zh-TW" dirty="0"/>
              <a:t>=True)  #</a:t>
            </a:r>
            <a:r>
              <a:rPr lang="zh-TW" altLang="en-US" dirty="0"/>
              <a:t>產生網頁並自動開啟瀏覽器</a:t>
            </a:r>
            <a:r>
              <a:rPr lang="zh-TW" altLang="en-US" dirty="0" smtClean="0"/>
              <a:t>預覽</a:t>
            </a:r>
            <a:endParaRPr lang="zh-TW" altLang="en-US" dirty="0"/>
          </a:p>
        </p:txBody>
      </p:sp>
    </p:spTree>
    <p:extLst>
      <p:ext uri="{BB962C8B-B14F-4D97-AF65-F5344CB8AC3E}">
        <p14:creationId xmlns:p14="http://schemas.microsoft.com/office/powerpoint/2010/main" val="4060401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245EC2E-EA5E-4F9E-9C64-D97658BA709E}"/>
              </a:ext>
            </a:extLst>
          </p:cNvPr>
          <p:cNvSpPr>
            <a:spLocks noGrp="1"/>
          </p:cNvSpPr>
          <p:nvPr>
            <p:ph type="title"/>
          </p:nvPr>
        </p:nvSpPr>
        <p:spPr/>
        <p:txBody>
          <a:bodyPr/>
          <a:lstStyle/>
          <a:p>
            <a:r>
              <a:rPr lang="zh-TW" altLang="en-US" dirty="0"/>
              <a:t>載入資料集</a:t>
            </a:r>
          </a:p>
        </p:txBody>
      </p:sp>
      <p:sp>
        <p:nvSpPr>
          <p:cNvPr id="3" name="內容版面配置區 2">
            <a:extLst>
              <a:ext uri="{FF2B5EF4-FFF2-40B4-BE49-F238E27FC236}">
                <a16:creationId xmlns="" xmlns:a16="http://schemas.microsoft.com/office/drawing/2014/main" id="{81EBB7F9-46A4-4443-87A8-5AED6550EF0B}"/>
              </a:ext>
            </a:extLst>
          </p:cNvPr>
          <p:cNvSpPr>
            <a:spLocks noGrp="1"/>
          </p:cNvSpPr>
          <p:nvPr>
            <p:ph idx="1"/>
          </p:nvPr>
        </p:nvSpPr>
        <p:spPr/>
        <p:txBody>
          <a:bodyPr/>
          <a:lstStyle/>
          <a:p>
            <a:r>
              <a:rPr lang="en-US" altLang="zh-TW" dirty="0"/>
              <a:t>import </a:t>
            </a:r>
            <a:r>
              <a:rPr lang="en-US" altLang="zh-TW" dirty="0" err="1"/>
              <a:t>plotly.express</a:t>
            </a:r>
            <a:r>
              <a:rPr lang="en-US" altLang="zh-TW" dirty="0"/>
              <a:t> as px</a:t>
            </a:r>
          </a:p>
          <a:p>
            <a:r>
              <a:rPr lang="en-US" altLang="zh-TW" dirty="0"/>
              <a:t>import </a:t>
            </a:r>
            <a:r>
              <a:rPr lang="en-US" altLang="zh-TW" dirty="0" err="1"/>
              <a:t>plotly.graph_objects</a:t>
            </a:r>
            <a:r>
              <a:rPr lang="en-US" altLang="zh-TW" dirty="0"/>
              <a:t> as go</a:t>
            </a:r>
          </a:p>
          <a:p>
            <a:r>
              <a:rPr lang="en-US" altLang="zh-TW" dirty="0"/>
              <a:t>from </a:t>
            </a:r>
            <a:r>
              <a:rPr lang="en-US" altLang="zh-TW" dirty="0" err="1"/>
              <a:t>IPython.display</a:t>
            </a:r>
            <a:r>
              <a:rPr lang="en-US" altLang="zh-TW" dirty="0"/>
              <a:t> import HTML  #jupyter</a:t>
            </a:r>
            <a:r>
              <a:rPr lang="zh-TW" altLang="en-US" dirty="0"/>
              <a:t>專用</a:t>
            </a:r>
          </a:p>
          <a:p>
            <a:endParaRPr lang="zh-TW" altLang="en-US" dirty="0"/>
          </a:p>
          <a:p>
            <a:r>
              <a:rPr lang="en-US" altLang="zh-TW" dirty="0" err="1"/>
              <a:t>df_data</a:t>
            </a:r>
            <a:r>
              <a:rPr lang="en-US" altLang="zh-TW" dirty="0"/>
              <a:t> = </a:t>
            </a:r>
            <a:r>
              <a:rPr lang="en-US" altLang="zh-TW" dirty="0" err="1"/>
              <a:t>px.data.iris</a:t>
            </a:r>
            <a:r>
              <a:rPr lang="en-US" altLang="zh-TW" dirty="0"/>
              <a:t>()</a:t>
            </a:r>
          </a:p>
          <a:p>
            <a:r>
              <a:rPr lang="en-US" altLang="zh-TW" dirty="0"/>
              <a:t>print(</a:t>
            </a:r>
            <a:r>
              <a:rPr lang="en-US" altLang="zh-TW" dirty="0" err="1"/>
              <a:t>df_data</a:t>
            </a:r>
            <a:r>
              <a:rPr lang="en-US" altLang="zh-TW" dirty="0"/>
              <a:t>)</a:t>
            </a:r>
            <a:endParaRPr lang="zh-TW" altLang="en-US" dirty="0"/>
          </a:p>
        </p:txBody>
      </p:sp>
      <p:pic>
        <p:nvPicPr>
          <p:cNvPr id="4" name="圖片 3">
            <a:extLst>
              <a:ext uri="{FF2B5EF4-FFF2-40B4-BE49-F238E27FC236}">
                <a16:creationId xmlns="" xmlns:a16="http://schemas.microsoft.com/office/drawing/2014/main" id="{BF6CC53B-8DF6-4F89-959C-4288B96467A1}"/>
              </a:ext>
            </a:extLst>
          </p:cNvPr>
          <p:cNvPicPr>
            <a:picLocks noChangeAspect="1"/>
          </p:cNvPicPr>
          <p:nvPr/>
        </p:nvPicPr>
        <p:blipFill rotWithShape="1">
          <a:blip r:embed="rId2"/>
          <a:srcRect l="16593" r="16825" b="10858"/>
          <a:stretch/>
        </p:blipFill>
        <p:spPr>
          <a:xfrm>
            <a:off x="6801493" y="3429000"/>
            <a:ext cx="4921321" cy="3328399"/>
          </a:xfrm>
          <a:prstGeom prst="rect">
            <a:avLst/>
          </a:prstGeom>
        </p:spPr>
      </p:pic>
    </p:spTree>
    <p:extLst>
      <p:ext uri="{BB962C8B-B14F-4D97-AF65-F5344CB8AC3E}">
        <p14:creationId xmlns:p14="http://schemas.microsoft.com/office/powerpoint/2010/main" val="3157236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4C5722A7-3170-452D-BB0F-E0B0B079A79B}"/>
              </a:ext>
            </a:extLst>
          </p:cNvPr>
          <p:cNvSpPr>
            <a:spLocks noGrp="1"/>
          </p:cNvSpPr>
          <p:nvPr>
            <p:ph type="title"/>
          </p:nvPr>
        </p:nvSpPr>
        <p:spPr/>
        <p:txBody>
          <a:bodyPr/>
          <a:lstStyle/>
          <a:p>
            <a:r>
              <a:rPr lang="zh-TW" altLang="en-US" dirty="0"/>
              <a:t>直方圖</a:t>
            </a:r>
          </a:p>
        </p:txBody>
      </p:sp>
      <p:sp>
        <p:nvSpPr>
          <p:cNvPr id="3" name="內容版面配置區 2">
            <a:extLst>
              <a:ext uri="{FF2B5EF4-FFF2-40B4-BE49-F238E27FC236}">
                <a16:creationId xmlns="" xmlns:a16="http://schemas.microsoft.com/office/drawing/2014/main" id="{43865D08-4ADF-4EB3-A4B5-8188CF9B410B}"/>
              </a:ext>
            </a:extLst>
          </p:cNvPr>
          <p:cNvSpPr>
            <a:spLocks noGrp="1"/>
          </p:cNvSpPr>
          <p:nvPr>
            <p:ph idx="1"/>
          </p:nvPr>
        </p:nvSpPr>
        <p:spPr/>
        <p:txBody>
          <a:bodyPr>
            <a:normAutofit lnSpcReduction="10000"/>
          </a:bodyPr>
          <a:lstStyle/>
          <a:p>
            <a:r>
              <a:rPr lang="en-US" altLang="zh-TW" dirty="0"/>
              <a:t>import </a:t>
            </a:r>
            <a:r>
              <a:rPr lang="en-US" altLang="zh-TW" dirty="0" err="1"/>
              <a:t>plotly.express</a:t>
            </a:r>
            <a:r>
              <a:rPr lang="en-US" altLang="zh-TW" dirty="0"/>
              <a:t> as px</a:t>
            </a:r>
          </a:p>
          <a:p>
            <a:r>
              <a:rPr lang="en-US" altLang="zh-TW" dirty="0"/>
              <a:t>import </a:t>
            </a:r>
            <a:r>
              <a:rPr lang="en-US" altLang="zh-TW" dirty="0" err="1"/>
              <a:t>plotly.graph_objects</a:t>
            </a:r>
            <a:r>
              <a:rPr lang="en-US" altLang="zh-TW" dirty="0"/>
              <a:t> as go</a:t>
            </a:r>
          </a:p>
          <a:p>
            <a:r>
              <a:rPr lang="en-US" altLang="zh-TW" dirty="0"/>
              <a:t>from </a:t>
            </a:r>
            <a:r>
              <a:rPr lang="en-US" altLang="zh-TW" dirty="0" err="1"/>
              <a:t>IPython.display</a:t>
            </a:r>
            <a:r>
              <a:rPr lang="en-US" altLang="zh-TW" dirty="0"/>
              <a:t> import HTML  #jupyter</a:t>
            </a:r>
            <a:r>
              <a:rPr lang="zh-TW" altLang="en-US" dirty="0"/>
              <a:t>專用</a:t>
            </a:r>
          </a:p>
          <a:p>
            <a:endParaRPr lang="zh-TW" altLang="en-US" dirty="0"/>
          </a:p>
          <a:p>
            <a:r>
              <a:rPr lang="en-US" altLang="zh-TW" dirty="0" err="1"/>
              <a:t>df_data</a:t>
            </a:r>
            <a:r>
              <a:rPr lang="en-US" altLang="zh-TW" dirty="0"/>
              <a:t> = </a:t>
            </a:r>
            <a:r>
              <a:rPr lang="en-US" altLang="zh-TW" dirty="0" err="1"/>
              <a:t>px.data.iris</a:t>
            </a:r>
            <a:r>
              <a:rPr lang="en-US" altLang="zh-TW" dirty="0"/>
              <a:t>()</a:t>
            </a:r>
          </a:p>
          <a:p>
            <a:r>
              <a:rPr lang="en-US" altLang="zh-TW" dirty="0"/>
              <a:t>print(</a:t>
            </a:r>
            <a:r>
              <a:rPr lang="en-US" altLang="zh-TW" dirty="0" err="1"/>
              <a:t>df_data</a:t>
            </a:r>
            <a:r>
              <a:rPr lang="en-US" altLang="zh-TW" dirty="0"/>
              <a:t>)</a:t>
            </a:r>
          </a:p>
          <a:p>
            <a:r>
              <a:rPr lang="en-US" altLang="zh-TW" dirty="0"/>
              <a:t>fig = </a:t>
            </a:r>
            <a:r>
              <a:rPr lang="en-US" altLang="zh-TW" dirty="0" err="1">
                <a:solidFill>
                  <a:srgbClr val="FF0000"/>
                </a:solidFill>
              </a:rPr>
              <a:t>px.histogram</a:t>
            </a:r>
            <a:r>
              <a:rPr lang="en-US" altLang="zh-TW" dirty="0">
                <a:solidFill>
                  <a:srgbClr val="FF0000"/>
                </a:solidFill>
              </a:rPr>
              <a:t>(</a:t>
            </a:r>
            <a:r>
              <a:rPr lang="en-US" altLang="zh-TW" dirty="0" err="1">
                <a:solidFill>
                  <a:srgbClr val="FF0000"/>
                </a:solidFill>
              </a:rPr>
              <a:t>df_data</a:t>
            </a:r>
            <a:r>
              <a:rPr lang="en-US" altLang="zh-TW" dirty="0">
                <a:solidFill>
                  <a:srgbClr val="FF0000"/>
                </a:solidFill>
              </a:rPr>
              <a:t>, x="</a:t>
            </a:r>
            <a:r>
              <a:rPr lang="en-US" altLang="zh-TW" dirty="0" err="1">
                <a:solidFill>
                  <a:srgbClr val="FF0000"/>
                </a:solidFill>
              </a:rPr>
              <a:t>sepal_width</a:t>
            </a:r>
            <a:r>
              <a:rPr lang="en-US" altLang="zh-TW" dirty="0">
                <a:solidFill>
                  <a:srgbClr val="FF0000"/>
                </a:solidFill>
              </a:rPr>
              <a:t>")</a:t>
            </a:r>
          </a:p>
          <a:p>
            <a:r>
              <a:rPr lang="en-US" altLang="zh-TW" dirty="0" err="1"/>
              <a:t>fig.show</a:t>
            </a:r>
            <a:r>
              <a:rPr lang="en-US" altLang="zh-TW" dirty="0"/>
              <a:t>()</a:t>
            </a:r>
          </a:p>
          <a:p>
            <a:r>
              <a:rPr lang="en-US" altLang="zh-TW" dirty="0"/>
              <a:t>HTML(</a:t>
            </a:r>
            <a:r>
              <a:rPr lang="en-US" altLang="zh-TW" dirty="0" err="1"/>
              <a:t>fig.to_html</a:t>
            </a:r>
            <a:r>
              <a:rPr lang="en-US" altLang="zh-TW" dirty="0"/>
              <a:t>())	#jupyter</a:t>
            </a:r>
            <a:r>
              <a:rPr lang="zh-TW" altLang="en-US" dirty="0"/>
              <a:t>專用</a:t>
            </a:r>
            <a:r>
              <a:rPr lang="en-US" altLang="zh-TW" dirty="0"/>
              <a:t>,</a:t>
            </a:r>
            <a:r>
              <a:rPr lang="zh-TW" altLang="en-US" dirty="0"/>
              <a:t>先輸出成網頁檔案再顯示</a:t>
            </a:r>
          </a:p>
        </p:txBody>
      </p:sp>
    </p:spTree>
    <p:extLst>
      <p:ext uri="{BB962C8B-B14F-4D97-AF65-F5344CB8AC3E}">
        <p14:creationId xmlns:p14="http://schemas.microsoft.com/office/powerpoint/2010/main" val="2586659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8DBB31C-8FF4-4FCF-A9B0-E0EA16CDB5C8}"/>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 xmlns:a16="http://schemas.microsoft.com/office/drawing/2014/main" id="{9568A553-2C64-4F90-9E72-6A17ABEC4F05}"/>
              </a:ext>
            </a:extLst>
          </p:cNvPr>
          <p:cNvPicPr>
            <a:picLocks noGrp="1" noChangeAspect="1"/>
          </p:cNvPicPr>
          <p:nvPr>
            <p:ph idx="1"/>
          </p:nvPr>
        </p:nvPicPr>
        <p:blipFill rotWithShape="1">
          <a:blip r:embed="rId2"/>
          <a:srcRect b="11301"/>
          <a:stretch/>
        </p:blipFill>
        <p:spPr>
          <a:xfrm>
            <a:off x="643464" y="1690687"/>
            <a:ext cx="10822352" cy="4227227"/>
          </a:xfrm>
          <a:prstGeom prst="rect">
            <a:avLst/>
          </a:prstGeom>
        </p:spPr>
      </p:pic>
    </p:spTree>
    <p:extLst>
      <p:ext uri="{BB962C8B-B14F-4D97-AF65-F5344CB8AC3E}">
        <p14:creationId xmlns:p14="http://schemas.microsoft.com/office/powerpoint/2010/main" val="2194956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73697C91-0B3F-4B4B-BE10-F85788B39F6B}"/>
              </a:ext>
            </a:extLst>
          </p:cNvPr>
          <p:cNvSpPr>
            <a:spLocks noGrp="1"/>
          </p:cNvSpPr>
          <p:nvPr>
            <p:ph type="title"/>
          </p:nvPr>
        </p:nvSpPr>
        <p:spPr>
          <a:solidFill>
            <a:srgbClr val="FFFF00"/>
          </a:solidFill>
        </p:spPr>
        <p:txBody>
          <a:bodyPr/>
          <a:lstStyle/>
          <a:p>
            <a:r>
              <a:rPr lang="zh-TW" altLang="en-US" dirty="0" smtClean="0"/>
              <a:t>挑戰</a:t>
            </a:r>
            <a:r>
              <a:rPr lang="en-US" altLang="zh-TW" dirty="0" smtClean="0"/>
              <a:t>,</a:t>
            </a:r>
            <a:r>
              <a:rPr lang="zh-TW" altLang="en-US" dirty="0" smtClean="0"/>
              <a:t>圖案變彩色</a:t>
            </a:r>
            <a:endParaRPr lang="zh-TW" altLang="en-US" dirty="0"/>
          </a:p>
        </p:txBody>
      </p:sp>
      <p:sp>
        <p:nvSpPr>
          <p:cNvPr id="3" name="內容版面配置區 2">
            <a:extLst>
              <a:ext uri="{FF2B5EF4-FFF2-40B4-BE49-F238E27FC236}">
                <a16:creationId xmlns="" xmlns:a16="http://schemas.microsoft.com/office/drawing/2014/main" id="{4B442BA2-F107-4B82-B4E1-5FD045319490}"/>
              </a:ext>
            </a:extLst>
          </p:cNvPr>
          <p:cNvSpPr>
            <a:spLocks noGrp="1"/>
          </p:cNvSpPr>
          <p:nvPr>
            <p:ph idx="1"/>
          </p:nvPr>
        </p:nvSpPr>
        <p:spPr/>
        <p:txBody>
          <a:bodyPr>
            <a:normAutofit/>
          </a:bodyPr>
          <a:lstStyle/>
          <a:p>
            <a:endParaRPr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830" y="1863634"/>
            <a:ext cx="8963285" cy="4328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923901"/>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TotalTime>
  <Words>832</Words>
  <Application>Microsoft Office PowerPoint</Application>
  <PresentationFormat>自訂</PresentationFormat>
  <Paragraphs>153</Paragraphs>
  <Slides>35</Slides>
  <Notes>0</Notes>
  <HiddenSlides>0</HiddenSlides>
  <MMClips>0</MMClips>
  <ScaleCrop>false</ScaleCrop>
  <HeadingPairs>
    <vt:vector size="4" baseType="variant">
      <vt:variant>
        <vt:lpstr>佈景主題</vt:lpstr>
      </vt:variant>
      <vt:variant>
        <vt:i4>1</vt:i4>
      </vt:variant>
      <vt:variant>
        <vt:lpstr>投影片標題</vt:lpstr>
      </vt:variant>
      <vt:variant>
        <vt:i4>35</vt:i4>
      </vt:variant>
    </vt:vector>
  </HeadingPairs>
  <TitlesOfParts>
    <vt:vector size="36" baseType="lpstr">
      <vt:lpstr>Office 佈景主題</vt:lpstr>
      <vt:lpstr>Plotly Express</vt:lpstr>
      <vt:lpstr>Plotly Express</vt:lpstr>
      <vt:lpstr>PowerPoint 簡報</vt:lpstr>
      <vt:lpstr>安裝 plotly</vt:lpstr>
      <vt:lpstr>產生網頁並自動開啟瀏覽器預覽</vt:lpstr>
      <vt:lpstr>載入資料集</vt:lpstr>
      <vt:lpstr>直方圖</vt:lpstr>
      <vt:lpstr>PowerPoint 簡報</vt:lpstr>
      <vt:lpstr>挑戰,圖案變彩色</vt:lpstr>
      <vt:lpstr>觀察每一個獨立特徵對於花的品種的每個分布狀況</vt:lpstr>
      <vt:lpstr>PowerPoint 簡報</vt:lpstr>
      <vt:lpstr>透過直方圖方式來觀察每個花朵品種的數量</vt:lpstr>
      <vt:lpstr>PowerPoint 簡報</vt:lpstr>
      <vt:lpstr>特徵關聯度分析 採用 scatter_matrix 為每一個特徵彼此間做一個關聯度分析。透過這種視覺化方式我們可以很清楚的知道兩個特徵間是否正相關與負相關</vt:lpstr>
      <vt:lpstr>PowerPoint 簡報</vt:lpstr>
      <vt:lpstr>散佈圖 將花萼的長度與寬度顯示在二維坐標平面上</vt:lpstr>
      <vt:lpstr>PowerPoint 簡報</vt:lpstr>
      <vt:lpstr>清楚表達 加上 color 並指定種類的欄位自動分成三類 透過 hover_data設定滑鼠移到資料點上顯示資訊</vt:lpstr>
      <vt:lpstr>PowerPoint 簡報</vt:lpstr>
      <vt:lpstr>三維的視覺化</vt:lpstr>
      <vt:lpstr>PowerPoint 簡報</vt:lpstr>
      <vt:lpstr>箱形圖 進行特徵的分布狀況分析以及四分位數和離群值的訊息</vt:lpstr>
      <vt:lpstr>PowerPoint 簡報</vt:lpstr>
      <vt:lpstr>挑戰,近一步的分析花萼寬度對於每個品種的分布狀況</vt:lpstr>
      <vt:lpstr>複合型視覺化技巧 同時預覽兩個變數間的散佈圖與箱型圖關係 trendline 可以為散佈圖繪製趨勢線，設置 ols 會採用最小平方法位數據建立一個線性迴歸</vt:lpstr>
      <vt:lpstr>PowerPoint 簡報</vt:lpstr>
      <vt:lpstr>挑戰,將橫軸與縱軸改成直方圖</vt:lpstr>
      <vt:lpstr>匯出圖片 </vt:lpstr>
      <vt:lpstr>進階應用</vt:lpstr>
      <vt:lpstr>使用蓋普曼德基金會數據(範例) 觀察世界,依照世界/州/國家 以樹狀地圖繪製</vt:lpstr>
      <vt:lpstr>PowerPoint 簡報</vt:lpstr>
      <vt:lpstr>挑戰,取得蓋普曼德基金會數據 繪製樹狀地圖,僅列出收入前30名國家</vt:lpstr>
      <vt:lpstr>建立世界地圖</vt:lpstr>
      <vt:lpstr>PowerPoint 簡報</vt:lpstr>
      <vt:lpstr>資料來源</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Plotly Express</dc:title>
  <dc:creator>梅</dc:creator>
  <cp:lastModifiedBy>楊明軒</cp:lastModifiedBy>
  <cp:revision>49</cp:revision>
  <dcterms:created xsi:type="dcterms:W3CDTF">2024-05-28T13:06:50Z</dcterms:created>
  <dcterms:modified xsi:type="dcterms:W3CDTF">2024-05-28T17:26:34Z</dcterms:modified>
</cp:coreProperties>
</file>